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359" r:id="rId3"/>
    <p:sldId id="407" r:id="rId4"/>
    <p:sldId id="288" r:id="rId5"/>
    <p:sldId id="409" r:id="rId6"/>
    <p:sldId id="277" r:id="rId7"/>
    <p:sldId id="278" r:id="rId8"/>
    <p:sldId id="333" r:id="rId9"/>
    <p:sldId id="363" r:id="rId10"/>
    <p:sldId id="334" r:id="rId11"/>
    <p:sldId id="335" r:id="rId12"/>
    <p:sldId id="338" r:id="rId13"/>
    <p:sldId id="365" r:id="rId14"/>
    <p:sldId id="360" r:id="rId15"/>
    <p:sldId id="408" r:id="rId16"/>
    <p:sldId id="361" r:id="rId17"/>
    <p:sldId id="366" r:id="rId18"/>
    <p:sldId id="367" r:id="rId19"/>
    <p:sldId id="368" r:id="rId20"/>
    <p:sldId id="410" r:id="rId21"/>
    <p:sldId id="369" r:id="rId22"/>
    <p:sldId id="370" r:id="rId23"/>
    <p:sldId id="339" r:id="rId24"/>
    <p:sldId id="371" r:id="rId25"/>
    <p:sldId id="372" r:id="rId26"/>
    <p:sldId id="340" r:id="rId27"/>
    <p:sldId id="373" r:id="rId28"/>
    <p:sldId id="374" r:id="rId29"/>
    <p:sldId id="375" r:id="rId30"/>
    <p:sldId id="385" r:id="rId31"/>
    <p:sldId id="376" r:id="rId32"/>
    <p:sldId id="379" r:id="rId33"/>
    <p:sldId id="380" r:id="rId34"/>
    <p:sldId id="381" r:id="rId35"/>
    <p:sldId id="341" r:id="rId36"/>
    <p:sldId id="386" r:id="rId37"/>
    <p:sldId id="383" r:id="rId38"/>
    <p:sldId id="382" r:id="rId39"/>
    <p:sldId id="387" r:id="rId40"/>
    <p:sldId id="377" r:id="rId41"/>
    <p:sldId id="384" r:id="rId42"/>
    <p:sldId id="388" r:id="rId43"/>
    <p:sldId id="389" r:id="rId44"/>
    <p:sldId id="390" r:id="rId45"/>
    <p:sldId id="391" r:id="rId46"/>
    <p:sldId id="392" r:id="rId47"/>
    <p:sldId id="393" r:id="rId48"/>
    <p:sldId id="405" r:id="rId49"/>
    <p:sldId id="404" r:id="rId50"/>
    <p:sldId id="406" r:id="rId51"/>
    <p:sldId id="394" r:id="rId52"/>
    <p:sldId id="395" r:id="rId53"/>
    <p:sldId id="396" r:id="rId54"/>
    <p:sldId id="397" r:id="rId55"/>
    <p:sldId id="398" r:id="rId56"/>
    <p:sldId id="400" r:id="rId57"/>
    <p:sldId id="401" r:id="rId58"/>
    <p:sldId id="402" r:id="rId59"/>
  </p:sldIdLst>
  <p:sldSz cx="12192000" cy="6858000"/>
  <p:notesSz cx="9926638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256"/>
    <a:srgbClr val="9958A1"/>
    <a:srgbClr val="330099"/>
    <a:srgbClr val="6CB26D"/>
    <a:srgbClr val="432B90"/>
    <a:srgbClr val="33CCCC"/>
    <a:srgbClr val="D99120"/>
    <a:srgbClr val="CC3366"/>
    <a:srgbClr val="00B050"/>
    <a:srgbClr val="00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63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B5D53-32B5-49E8-89E0-365893E8EF28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94023-886C-4C0F-A877-D60459BCE0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77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5C22E99-D62B-40DC-819C-6579930ECE5A}" type="slidenum">
              <a:rPr lang="fr-FR" altLang="fr-FR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517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12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594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13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40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14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86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15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804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16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1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17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72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18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95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19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56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20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9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21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817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3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80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22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147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23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54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24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927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25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5876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26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1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27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580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28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092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29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1674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30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933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31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82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4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955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32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8381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33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7324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34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6909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35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605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36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4028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37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0304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38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6085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39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8864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40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2132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41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1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5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86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42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639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43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311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44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418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45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4618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46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4411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47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960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48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2739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49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7046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50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574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51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5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6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805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52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8187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53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1119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54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446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55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835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56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4087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57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8535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58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064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7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861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8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416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9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268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4003AC-9FEC-4123-AC66-CE1DE85D61C8}" type="slidenum">
              <a:rPr lang="fr-FR" altLang="fr-FR"/>
              <a:pPr eaLnBrk="1" hangingPunct="1">
                <a:spcBef>
                  <a:spcPct val="0"/>
                </a:spcBef>
              </a:pPr>
              <a:t>10</a:t>
            </a:fld>
            <a:endParaRPr lang="fr-FR" altLang="fr-FR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9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CA77-80C2-44F4-BB0F-5745E2DEFDAC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7548-2292-4681-9904-4F2B297EF1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52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CA77-80C2-44F4-BB0F-5745E2DEFDAC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7548-2292-4681-9904-4F2B297EF1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22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CA77-80C2-44F4-BB0F-5745E2DEFDAC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7548-2292-4681-9904-4F2B297EF1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45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CA77-80C2-44F4-BB0F-5745E2DEFDAC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7548-2292-4681-9904-4F2B297EF1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35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CA77-80C2-44F4-BB0F-5745E2DEFDAC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7548-2292-4681-9904-4F2B297EF1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58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CA77-80C2-44F4-BB0F-5745E2DEFDAC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7548-2292-4681-9904-4F2B297EF1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112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CA77-80C2-44F4-BB0F-5745E2DEFDAC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7548-2292-4681-9904-4F2B297EF1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59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CA77-80C2-44F4-BB0F-5745E2DEFDAC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7548-2292-4681-9904-4F2B297EF1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16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CA77-80C2-44F4-BB0F-5745E2DEFDAC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7548-2292-4681-9904-4F2B297EF1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51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CA77-80C2-44F4-BB0F-5745E2DEFDAC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7548-2292-4681-9904-4F2B297EF1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51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CA77-80C2-44F4-BB0F-5745E2DEFDAC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7548-2292-4681-9904-4F2B297EF1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45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2CA77-80C2-44F4-BB0F-5745E2DEFDAC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E7548-2292-4681-9904-4F2B297EF1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3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10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B34426D-5A9E-F8E6-6340-B253B2D57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8" y="-383441"/>
            <a:ext cx="12171444" cy="806160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0484D54-2437-EDBA-8DC2-CD4476D3C36F}"/>
              </a:ext>
            </a:extLst>
          </p:cNvPr>
          <p:cNvGrpSpPr/>
          <p:nvPr/>
        </p:nvGrpSpPr>
        <p:grpSpPr>
          <a:xfrm>
            <a:off x="20556" y="6074579"/>
            <a:ext cx="12311406" cy="891790"/>
            <a:chOff x="0" y="6051426"/>
            <a:chExt cx="12311406" cy="89179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6EC769B-B3CA-4BF2-BBC7-27513A4E23B3}"/>
                </a:ext>
              </a:extLst>
            </p:cNvPr>
            <p:cNvSpPr/>
            <p:nvPr/>
          </p:nvSpPr>
          <p:spPr>
            <a:xfrm>
              <a:off x="0" y="6051426"/>
              <a:ext cx="12311406" cy="891790"/>
            </a:xfrm>
            <a:prstGeom prst="rect">
              <a:avLst/>
            </a:prstGeom>
            <a:solidFill>
              <a:srgbClr val="432B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432B90"/>
                </a:solidFill>
              </a:endParaRP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390" y="6274323"/>
              <a:ext cx="506912" cy="445996"/>
            </a:xfrm>
            <a:prstGeom prst="rect">
              <a:avLst/>
            </a:prstGeom>
          </p:spPr>
        </p:pic>
        <p:sp>
          <p:nvSpPr>
            <p:cNvPr id="28" name="ZoneTexte 28">
              <a:extLst>
                <a:ext uri="{FF2B5EF4-FFF2-40B4-BE49-F238E27FC236}">
                  <a16:creationId xmlns:a16="http://schemas.microsoft.com/office/drawing/2014/main" id="{6138A2C7-84E1-4323-B32E-DC2DCC085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302" y="6273696"/>
              <a:ext cx="689269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Assemblée Générale 2024</a:t>
              </a:r>
              <a:endParaRPr lang="fr-FR" altLang="fr-FR" sz="1200" b="1" i="1" dirty="0">
                <a:solidFill>
                  <a:schemeClr val="bg1"/>
                </a:solidFill>
                <a:latin typeface="Adelle Sans" panose="02000503000000020004" pitchFamily="50" charset="0"/>
              </a:endParaRPr>
            </a:p>
            <a:p>
              <a:pPr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REVIVEZ L’ANNEE 2023 EN IMAGES</a:t>
              </a:r>
              <a:endParaRPr lang="fr-FR" altLang="fr-FR" sz="1400" dirty="0">
                <a:solidFill>
                  <a:schemeClr val="bg1"/>
                </a:solidFill>
                <a:latin typeface="Adelle Sans" panose="02000503000000020004" pitchFamily="50" charset="0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02F40C8-EC8E-4FF5-8D51-143862619B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0336" y="6167650"/>
              <a:ext cx="3592149" cy="669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100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Organisé par </a:t>
              </a:r>
              <a:r>
                <a:rPr lang="fr-FR" altLang="fr-FR" sz="1100" b="1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Sites &amp; Cités Remarquables de France </a:t>
              </a:r>
              <a:r>
                <a:rPr lang="fr-FR" altLang="fr-FR" sz="1100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L’Association des Villes &amp; Pays d’Art &amp; d’Histoire et des Sites Patrimoniaux</a:t>
              </a:r>
              <a:endPara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endParaRPr>
            </a:p>
          </p:txBody>
        </p:sp>
        <p:pic>
          <p:nvPicPr>
            <p:cNvPr id="4" name="Image 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A388F3C0-30D3-430C-813F-8878C7815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0946" y="6159956"/>
              <a:ext cx="860406" cy="626148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7EF239DD-3562-6D6D-B5BF-D314B3ED1D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19" y="228872"/>
            <a:ext cx="4138246" cy="2326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0BA094F-F6D1-AE79-CE3B-CB1D26AF10FD}"/>
              </a:ext>
            </a:extLst>
          </p:cNvPr>
          <p:cNvSpPr/>
          <p:nvPr/>
        </p:nvSpPr>
        <p:spPr>
          <a:xfrm>
            <a:off x="3539412" y="2419917"/>
            <a:ext cx="5113175" cy="162736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3" name="ZoneTexte 28">
            <a:extLst>
              <a:ext uri="{FF2B5EF4-FFF2-40B4-BE49-F238E27FC236}">
                <a16:creationId xmlns:a16="http://schemas.microsoft.com/office/drawing/2014/main" id="{EB291FD7-7441-45A7-9C79-5B6F67912EC8}"/>
              </a:ext>
            </a:extLst>
          </p:cNvPr>
          <p:cNvSpPr txBox="1">
            <a:spLocks/>
          </p:cNvSpPr>
          <p:nvPr/>
        </p:nvSpPr>
        <p:spPr bwMode="auto">
          <a:xfrm>
            <a:off x="3794337" y="2924087"/>
            <a:ext cx="4361443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>
              <a:lnSpc>
                <a:spcPts val="3000"/>
              </a:lnSpc>
              <a:spcBef>
                <a:spcPct val="0"/>
              </a:spcBef>
              <a:buNone/>
            </a:pPr>
            <a:r>
              <a:rPr lang="fr-FR" sz="2400" b="1" dirty="0">
                <a:solidFill>
                  <a:srgbClr val="432B90"/>
                </a:solidFill>
                <a:latin typeface="Adelle Sans" panose="02000503000000020004" pitchFamily="50" charset="0"/>
              </a:rPr>
              <a:t>ASSEMBLEE GENERALE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1600" dirty="0">
                <a:solidFill>
                  <a:srgbClr val="432B90"/>
                </a:solidFill>
                <a:latin typeface="Adelle Sans" panose="02000503000000020004" pitchFamily="50" charset="0"/>
              </a:rPr>
              <a:t>12 juin 2024</a:t>
            </a:r>
          </a:p>
        </p:txBody>
      </p:sp>
    </p:spTree>
    <p:extLst>
      <p:ext uri="{BB962C8B-B14F-4D97-AF65-F5344CB8AC3E}">
        <p14:creationId xmlns:p14="http://schemas.microsoft.com/office/powerpoint/2010/main" val="34685809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BBF5D-23EB-4AD5-BEC3-1D1C16AD8814}"/>
              </a:ext>
            </a:extLst>
          </p:cNvPr>
          <p:cNvSpPr/>
          <p:nvPr/>
        </p:nvSpPr>
        <p:spPr>
          <a:xfrm rot="5400000">
            <a:off x="2655107" y="1137096"/>
            <a:ext cx="276132" cy="6993886"/>
          </a:xfrm>
          <a:prstGeom prst="rect">
            <a:avLst/>
          </a:prstGeom>
          <a:solidFill>
            <a:srgbClr val="D9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06150FA-3287-4892-BA1D-5F6FFBEF9E4E}"/>
              </a:ext>
            </a:extLst>
          </p:cNvPr>
          <p:cNvCxnSpPr>
            <a:cxnSpLocks/>
          </p:cNvCxnSpPr>
          <p:nvPr/>
        </p:nvCxnSpPr>
        <p:spPr>
          <a:xfrm>
            <a:off x="6290116" y="-971698"/>
            <a:ext cx="0" cy="5743803"/>
          </a:xfrm>
          <a:prstGeom prst="line">
            <a:avLst/>
          </a:prstGeom>
          <a:ln w="44450" cap="rnd">
            <a:solidFill>
              <a:srgbClr val="D9912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5D359-478B-4F89-AA6E-66DE4F606620}"/>
              </a:ext>
            </a:extLst>
          </p:cNvPr>
          <p:cNvSpPr/>
          <p:nvPr/>
        </p:nvSpPr>
        <p:spPr>
          <a:xfrm rot="5400000">
            <a:off x="6820168" y="1408052"/>
            <a:ext cx="1445875" cy="1963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404EC91-F7CF-465C-8996-3227ABFD06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704" y="2259951"/>
            <a:ext cx="1460661" cy="12851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AAFE64-FF60-178A-034E-5828E3821AF3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D98D95-6649-C4E9-70CD-7B0051216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4" name="ZoneTexte 28">
            <a:extLst>
              <a:ext uri="{FF2B5EF4-FFF2-40B4-BE49-F238E27FC236}">
                <a16:creationId xmlns:a16="http://schemas.microsoft.com/office/drawing/2014/main" id="{4C9CD6C4-F38F-1501-F439-798D4DFE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259C0E-4E06-100E-9016-1FB7BF087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8CBDF1-F3F2-2411-6632-6A27625D7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74484C7-BE4E-276E-38E6-31945D9ACB37}"/>
              </a:ext>
            </a:extLst>
          </p:cNvPr>
          <p:cNvSpPr txBox="1"/>
          <p:nvPr/>
        </p:nvSpPr>
        <p:spPr>
          <a:xfrm>
            <a:off x="-56436" y="2790088"/>
            <a:ext cx="6589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330099"/>
                </a:solidFill>
                <a:latin typeface="Adelle Sans" panose="02000503000000020004" pitchFamily="50" charset="0"/>
              </a:rPr>
              <a:t>A LA RENCONTRE DE NOS VILLES ET TERRITOIRES</a:t>
            </a:r>
          </a:p>
        </p:txBody>
      </p:sp>
    </p:spTree>
    <p:extLst>
      <p:ext uri="{BB962C8B-B14F-4D97-AF65-F5344CB8AC3E}">
        <p14:creationId xmlns:p14="http://schemas.microsoft.com/office/powerpoint/2010/main" val="384337122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8">
            <a:extLst>
              <a:ext uri="{FF2B5EF4-FFF2-40B4-BE49-F238E27FC236}">
                <a16:creationId xmlns:a16="http://schemas.microsoft.com/office/drawing/2014/main" id="{DCC86D37-D1FD-1499-F667-8556E2FC0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2023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2022 EN IMAGE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BE06E4-EC6C-E1D5-AB42-61FED9270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A491E12-DBA2-48EC-0B3E-7C4E055F6391}"/>
              </a:ext>
            </a:extLst>
          </p:cNvPr>
          <p:cNvGrpSpPr/>
          <p:nvPr/>
        </p:nvGrpSpPr>
        <p:grpSpPr>
          <a:xfrm>
            <a:off x="20556" y="6074579"/>
            <a:ext cx="12311406" cy="891790"/>
            <a:chOff x="0" y="6051426"/>
            <a:chExt cx="12311406" cy="89179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3E7B46-58D9-2290-163B-F3A885792645}"/>
                </a:ext>
              </a:extLst>
            </p:cNvPr>
            <p:cNvSpPr/>
            <p:nvPr/>
          </p:nvSpPr>
          <p:spPr>
            <a:xfrm>
              <a:off x="0" y="6051426"/>
              <a:ext cx="12311406" cy="891790"/>
            </a:xfrm>
            <a:prstGeom prst="rect">
              <a:avLst/>
            </a:prstGeom>
            <a:solidFill>
              <a:srgbClr val="432B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432B90"/>
                </a:solidFill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455C4B5-61BB-9196-520D-900A49152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390" y="6274323"/>
              <a:ext cx="506912" cy="445996"/>
            </a:xfrm>
            <a:prstGeom prst="rect">
              <a:avLst/>
            </a:prstGeom>
          </p:spPr>
        </p:pic>
        <p:sp>
          <p:nvSpPr>
            <p:cNvPr id="15" name="ZoneTexte 28">
              <a:extLst>
                <a:ext uri="{FF2B5EF4-FFF2-40B4-BE49-F238E27FC236}">
                  <a16:creationId xmlns:a16="http://schemas.microsoft.com/office/drawing/2014/main" id="{857982BC-0449-7FE5-AEB1-34B6E3296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302" y="6273696"/>
              <a:ext cx="689269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Assemblée Générale 2024</a:t>
              </a:r>
              <a:endParaRPr lang="fr-FR" altLang="fr-FR" sz="1200" b="1" i="1" dirty="0">
                <a:solidFill>
                  <a:schemeClr val="bg1"/>
                </a:solidFill>
                <a:latin typeface="Adelle Sans" panose="02000503000000020004" pitchFamily="50" charset="0"/>
              </a:endParaRPr>
            </a:p>
            <a:p>
              <a:pPr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REVIVEZ L’ANNEE 20223EN IMAGES</a:t>
              </a:r>
              <a:endParaRPr lang="fr-FR" altLang="fr-FR" sz="1400" dirty="0">
                <a:solidFill>
                  <a:schemeClr val="bg1"/>
                </a:solidFill>
                <a:latin typeface="Adelle Sans" panose="02000503000000020004" pitchFamily="50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B981F60-C7CC-E6A2-1C0F-A6B82B5BC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0336" y="6167650"/>
              <a:ext cx="3592149" cy="669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100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Organisé par </a:t>
              </a:r>
              <a:r>
                <a:rPr lang="fr-FR" altLang="fr-FR" sz="1100" b="1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Sites &amp; Cités Remarquables de France </a:t>
              </a:r>
              <a:r>
                <a:rPr lang="fr-FR" altLang="fr-FR" sz="1100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L’Association des Villes &amp; Pays d’Art &amp; d’Histoire et des Sites Patrimoniaux</a:t>
              </a:r>
              <a:endPara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endParaRPr>
            </a:p>
          </p:txBody>
        </p:sp>
        <p:pic>
          <p:nvPicPr>
            <p:cNvPr id="17" name="Image 16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9E0017C0-C46B-9117-0687-AFC93682A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0946" y="6159956"/>
              <a:ext cx="860406" cy="626148"/>
            </a:xfrm>
            <a:prstGeom prst="rect">
              <a:avLst/>
            </a:prstGeom>
          </p:spPr>
        </p:pic>
      </p:grpSp>
      <p:sp>
        <p:nvSpPr>
          <p:cNvPr id="7" name="AutoShape 2">
            <a:extLst>
              <a:ext uri="{FF2B5EF4-FFF2-40B4-BE49-F238E27FC236}">
                <a16:creationId xmlns:a16="http://schemas.microsoft.com/office/drawing/2014/main" id="{C3C1D181-C29D-7541-B6AD-7FAA071340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81400" y="0"/>
            <a:ext cx="5027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25A8BA7A-2979-82D0-CC51-5DE216B7BC27}"/>
              </a:ext>
            </a:extLst>
          </p:cNvPr>
          <p:cNvSpPr txBox="1">
            <a:spLocks/>
          </p:cNvSpPr>
          <p:nvPr/>
        </p:nvSpPr>
        <p:spPr>
          <a:xfrm>
            <a:off x="202410" y="177282"/>
            <a:ext cx="9144000" cy="79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Les nouveaux adhérents 2023</a:t>
            </a:r>
            <a:endParaRPr lang="fr-FR" sz="3600" b="1" dirty="0">
              <a:solidFill>
                <a:srgbClr val="432B90"/>
              </a:solidFill>
              <a:latin typeface="Adelle Sans" panose="02000503000000020004" pitchFamily="50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165A06-D1C8-CE1C-A0D2-F13298260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677" y="957648"/>
            <a:ext cx="2330924" cy="25633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FF332ED-E38C-5424-E9D0-1B610CE3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178" y="955431"/>
            <a:ext cx="2359000" cy="25656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33DA7CD-2CCF-F69C-45F4-786C2515B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534" y="3510301"/>
            <a:ext cx="4666643" cy="238994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45F2D22-8162-59ED-72D3-1CF442B72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167" y="955432"/>
            <a:ext cx="1069876" cy="256649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C11D810-C2CB-2439-2D3B-00FD7BFB2A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6455" y="3498104"/>
            <a:ext cx="1066588" cy="24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6196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3264903" y="406800"/>
            <a:ext cx="9648615" cy="79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Travaux avec les régions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EE819C5-2711-B049-715B-D625C9F4E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391" y="1375604"/>
            <a:ext cx="3451972" cy="2916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AB9A6E4E-DA9F-72D8-BAE9-F524AC7DDE54}"/>
              </a:ext>
            </a:extLst>
          </p:cNvPr>
          <p:cNvSpPr txBox="1">
            <a:spLocks/>
          </p:cNvSpPr>
          <p:nvPr/>
        </p:nvSpPr>
        <p:spPr>
          <a:xfrm>
            <a:off x="375918" y="107250"/>
            <a:ext cx="7024342" cy="190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600" dirty="0">
              <a:solidFill>
                <a:srgbClr val="432B90"/>
              </a:solidFill>
              <a:latin typeface="Adelle Sans" panose="02000503000000020004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359D4F0E-A1D5-7126-C70B-29DCE9BD440D}"/>
              </a:ext>
            </a:extLst>
          </p:cNvPr>
          <p:cNvSpPr/>
          <p:nvPr/>
        </p:nvSpPr>
        <p:spPr>
          <a:xfrm>
            <a:off x="220390" y="4374105"/>
            <a:ext cx="3451972" cy="651624"/>
          </a:xfrm>
          <a:prstGeom prst="round2DiagRect">
            <a:avLst/>
          </a:prstGeom>
          <a:solidFill>
            <a:srgbClr val="6CB2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latin typeface="Adelle Sans" panose="02000503000000020004" pitchFamily="50" charset="0"/>
              </a:rPr>
              <a:t>Rencontre régionale Centre Val de Loire - Pays Loire Val d’Aubois, 21 juin 2023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DA27C88-15A8-9416-77C1-778C23505D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8857" y="1375604"/>
            <a:ext cx="3888000" cy="2916000"/>
          </a:xfrm>
          <a:prstGeom prst="rect">
            <a:avLst/>
          </a:prstGeom>
        </p:spPr>
      </p:pic>
      <p:sp>
        <p:nvSpPr>
          <p:cNvPr id="13" name="Rectangle : avec coins arrondis en diagonale 12">
            <a:extLst>
              <a:ext uri="{FF2B5EF4-FFF2-40B4-BE49-F238E27FC236}">
                <a16:creationId xmlns:a16="http://schemas.microsoft.com/office/drawing/2014/main" id="{F856E556-C9D3-BA36-4961-9A546E9CDF8B}"/>
              </a:ext>
            </a:extLst>
          </p:cNvPr>
          <p:cNvSpPr/>
          <p:nvPr/>
        </p:nvSpPr>
        <p:spPr>
          <a:xfrm>
            <a:off x="4259448" y="4418342"/>
            <a:ext cx="3326818" cy="651624"/>
          </a:xfrm>
          <a:prstGeom prst="round2DiagRect">
            <a:avLst/>
          </a:prstGeom>
          <a:solidFill>
            <a:srgbClr val="6CB2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latin typeface="Adelle Sans" panose="02000503000000020004" pitchFamily="50" charset="0"/>
              </a:rPr>
              <a:t>Rencontre régionale Occitanie - Uzès, 8 décembre 2023</a:t>
            </a:r>
          </a:p>
        </p:txBody>
      </p:sp>
      <p:pic>
        <p:nvPicPr>
          <p:cNvPr id="26" name="Image 25" descr="Une image contenant Graphique, logo, graphisme, Police&#10;&#10;Description générée automatiquement">
            <a:extLst>
              <a:ext uri="{FF2B5EF4-FFF2-40B4-BE49-F238E27FC236}">
                <a16:creationId xmlns:a16="http://schemas.microsoft.com/office/drawing/2014/main" id="{13C44948-544D-53C5-3FB0-85CAFE68A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81" y="5157708"/>
            <a:ext cx="1365590" cy="774445"/>
          </a:xfrm>
          <a:prstGeom prst="rect">
            <a:avLst/>
          </a:prstGeom>
        </p:spPr>
      </p:pic>
      <p:pic>
        <p:nvPicPr>
          <p:cNvPr id="21" name="Image 2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76184C81-ACDE-A8F3-0230-2A90566E76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459" y="5148880"/>
            <a:ext cx="2284739" cy="796394"/>
          </a:xfrm>
          <a:prstGeom prst="rect">
            <a:avLst/>
          </a:prstGeom>
        </p:spPr>
      </p:pic>
      <p:sp>
        <p:nvSpPr>
          <p:cNvPr id="14" name="Rectangle : avec coins arrondis en diagonale 13">
            <a:extLst>
              <a:ext uri="{FF2B5EF4-FFF2-40B4-BE49-F238E27FC236}">
                <a16:creationId xmlns:a16="http://schemas.microsoft.com/office/drawing/2014/main" id="{F99E78B2-09EA-D6E4-3FD6-D1A04B6D79E8}"/>
              </a:ext>
            </a:extLst>
          </p:cNvPr>
          <p:cNvSpPr/>
          <p:nvPr/>
        </p:nvSpPr>
        <p:spPr>
          <a:xfrm>
            <a:off x="8731172" y="4442154"/>
            <a:ext cx="2899977" cy="651624"/>
          </a:xfrm>
          <a:prstGeom prst="round2DiagRect">
            <a:avLst/>
          </a:prstGeom>
          <a:solidFill>
            <a:srgbClr val="6CB2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latin typeface="Adelle Sans" panose="02000503000000020004" pitchFamily="50" charset="0"/>
              </a:rPr>
              <a:t>Atelier Sites &amp; Cités en Normandie – Pont-Audemer, 8 novembre 2023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3F84EC-2CB5-2E32-3B65-D3C61DDE7E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3352" y="1429351"/>
            <a:ext cx="3888000" cy="2878252"/>
          </a:xfrm>
          <a:prstGeom prst="rect">
            <a:avLst/>
          </a:prstGeom>
        </p:spPr>
      </p:pic>
      <p:pic>
        <p:nvPicPr>
          <p:cNvPr id="23" name="Image 2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3FAEA02-403E-66FC-EB92-54946E41F4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50" y="5216552"/>
            <a:ext cx="669414" cy="66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0372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BBF5D-23EB-4AD5-BEC3-1D1C16AD8814}"/>
              </a:ext>
            </a:extLst>
          </p:cNvPr>
          <p:cNvSpPr/>
          <p:nvPr/>
        </p:nvSpPr>
        <p:spPr>
          <a:xfrm rot="5400000">
            <a:off x="2655107" y="1137096"/>
            <a:ext cx="276132" cy="6993886"/>
          </a:xfrm>
          <a:prstGeom prst="rect">
            <a:avLst/>
          </a:prstGeom>
          <a:solidFill>
            <a:srgbClr val="D9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06150FA-3287-4892-BA1D-5F6FFBEF9E4E}"/>
              </a:ext>
            </a:extLst>
          </p:cNvPr>
          <p:cNvCxnSpPr>
            <a:cxnSpLocks/>
          </p:cNvCxnSpPr>
          <p:nvPr/>
        </p:nvCxnSpPr>
        <p:spPr>
          <a:xfrm>
            <a:off x="6290116" y="-971698"/>
            <a:ext cx="0" cy="5743803"/>
          </a:xfrm>
          <a:prstGeom prst="line">
            <a:avLst/>
          </a:prstGeom>
          <a:ln w="44450" cap="rnd">
            <a:solidFill>
              <a:srgbClr val="D9912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5D359-478B-4F89-AA6E-66DE4F606620}"/>
              </a:ext>
            </a:extLst>
          </p:cNvPr>
          <p:cNvSpPr/>
          <p:nvPr/>
        </p:nvSpPr>
        <p:spPr>
          <a:xfrm rot="5400000">
            <a:off x="6820168" y="1408052"/>
            <a:ext cx="1445875" cy="1963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404EC91-F7CF-465C-8996-3227ABFD06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704" y="2259951"/>
            <a:ext cx="1460661" cy="12851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AAFE64-FF60-178A-034E-5828E3821AF3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D98D95-6649-C4E9-70CD-7B0051216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4" name="ZoneTexte 28">
            <a:extLst>
              <a:ext uri="{FF2B5EF4-FFF2-40B4-BE49-F238E27FC236}">
                <a16:creationId xmlns:a16="http://schemas.microsoft.com/office/drawing/2014/main" id="{4C9CD6C4-F38F-1501-F439-798D4DFE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259C0E-4E06-100E-9016-1FB7BF087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8CBDF1-F3F2-2411-6632-6A27625D7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9FA6BF7-7253-D2E1-C9E4-A82C87401841}"/>
              </a:ext>
            </a:extLst>
          </p:cNvPr>
          <p:cNvSpPr txBox="1"/>
          <p:nvPr/>
        </p:nvSpPr>
        <p:spPr>
          <a:xfrm>
            <a:off x="-56436" y="2790088"/>
            <a:ext cx="6589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330099"/>
                </a:solidFill>
                <a:latin typeface="Adelle Sans" panose="02000503000000020004" pitchFamily="50" charset="0"/>
              </a:rPr>
              <a:t>OUTILS ET SERVICES </a:t>
            </a:r>
          </a:p>
          <a:p>
            <a:r>
              <a:rPr lang="fr-FR" sz="4000" b="1" dirty="0">
                <a:solidFill>
                  <a:srgbClr val="330099"/>
                </a:solidFill>
                <a:latin typeface="Adelle Sans" panose="02000503000000020004" pitchFamily="50" charset="0"/>
              </a:rPr>
              <a:t>POUR NOS MEMBRES</a:t>
            </a:r>
          </a:p>
        </p:txBody>
      </p:sp>
    </p:spTree>
    <p:extLst>
      <p:ext uri="{BB962C8B-B14F-4D97-AF65-F5344CB8AC3E}">
        <p14:creationId xmlns:p14="http://schemas.microsoft.com/office/powerpoint/2010/main" val="411753032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274027" y="160964"/>
            <a:ext cx="9648615" cy="79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Echanges d’expériences – Rencontres nationales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0" name="Image 9" descr="Une image contenant habits, intérieur, femme, personne&#10;&#10;Description générée automatiquement">
            <a:extLst>
              <a:ext uri="{FF2B5EF4-FFF2-40B4-BE49-F238E27FC236}">
                <a16:creationId xmlns:a16="http://schemas.microsoft.com/office/drawing/2014/main" id="{92BBA75B-36FE-FCF1-C9D2-F3D97BB923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9"/>
          <a:stretch/>
        </p:blipFill>
        <p:spPr>
          <a:xfrm>
            <a:off x="3279679" y="1264072"/>
            <a:ext cx="5632641" cy="3692817"/>
          </a:xfrm>
          <a:prstGeom prst="rect">
            <a:avLst/>
          </a:prstGeom>
        </p:spPr>
      </p:pic>
      <p:sp>
        <p:nvSpPr>
          <p:cNvPr id="11" name="Rectangle : avec coins arrondis en diagonale 10">
            <a:extLst>
              <a:ext uri="{FF2B5EF4-FFF2-40B4-BE49-F238E27FC236}">
                <a16:creationId xmlns:a16="http://schemas.microsoft.com/office/drawing/2014/main" id="{8EDCC8F7-29B8-5ED1-B2EC-5ECFC56CFB63}"/>
              </a:ext>
            </a:extLst>
          </p:cNvPr>
          <p:cNvSpPr/>
          <p:nvPr/>
        </p:nvSpPr>
        <p:spPr>
          <a:xfrm>
            <a:off x="4432591" y="5096242"/>
            <a:ext cx="3326818" cy="651624"/>
          </a:xfrm>
          <a:prstGeom prst="round2DiagRect">
            <a:avLst/>
          </a:prstGeom>
          <a:solidFill>
            <a:srgbClr val="6CB2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latin typeface="Adelle Sans" panose="02000503000000020004" pitchFamily="50" charset="0"/>
              </a:rPr>
              <a:t>Rencontre nationale Commerce-Logements - Paris</a:t>
            </a:r>
          </a:p>
        </p:txBody>
      </p:sp>
    </p:spTree>
    <p:extLst>
      <p:ext uri="{BB962C8B-B14F-4D97-AF65-F5344CB8AC3E}">
        <p14:creationId xmlns:p14="http://schemas.microsoft.com/office/powerpoint/2010/main" val="245032041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274027" y="160964"/>
            <a:ext cx="9648615" cy="79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Echanges d’expériences – Rencontres régionales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11" name="Rectangle : avec coins arrondis en diagonale 10">
            <a:extLst>
              <a:ext uri="{FF2B5EF4-FFF2-40B4-BE49-F238E27FC236}">
                <a16:creationId xmlns:a16="http://schemas.microsoft.com/office/drawing/2014/main" id="{D422C92D-83FE-67BF-199F-FF2585CDEBDD}"/>
              </a:ext>
            </a:extLst>
          </p:cNvPr>
          <p:cNvSpPr/>
          <p:nvPr/>
        </p:nvSpPr>
        <p:spPr>
          <a:xfrm>
            <a:off x="4020664" y="5007359"/>
            <a:ext cx="3743325" cy="651624"/>
          </a:xfrm>
          <a:prstGeom prst="round2DiagRect">
            <a:avLst/>
          </a:prstGeom>
          <a:solidFill>
            <a:srgbClr val="6CB2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Rencontre régionale Occitanie - Uzès</a:t>
            </a:r>
          </a:p>
        </p:txBody>
      </p:sp>
      <p:pic>
        <p:nvPicPr>
          <p:cNvPr id="8" name="Image 7" descr="Une image contenant habits, intérieur, scène, homme&#10;&#10;Description générée automatiquement">
            <a:extLst>
              <a:ext uri="{FF2B5EF4-FFF2-40B4-BE49-F238E27FC236}">
                <a16:creationId xmlns:a16="http://schemas.microsoft.com/office/drawing/2014/main" id="{935F1056-7BEE-27C7-63A3-F00AAF8788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9"/>
          <a:stretch/>
        </p:blipFill>
        <p:spPr>
          <a:xfrm>
            <a:off x="3023118" y="1427584"/>
            <a:ext cx="5817857" cy="343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0179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1493870" y="456133"/>
            <a:ext cx="9648615" cy="79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Expertises et appels réseau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74B72BCA-75E1-1B93-4485-4B59CAFD6C87}"/>
              </a:ext>
            </a:extLst>
          </p:cNvPr>
          <p:cNvSpPr/>
          <p:nvPr/>
        </p:nvSpPr>
        <p:spPr>
          <a:xfrm>
            <a:off x="346301" y="2076450"/>
            <a:ext cx="4311423" cy="1733550"/>
          </a:xfrm>
          <a:prstGeom prst="round2DiagRect">
            <a:avLst/>
          </a:prstGeom>
          <a:solidFill>
            <a:srgbClr val="E942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>
                <a:latin typeface="Adelle Sans" panose="02000503000000020004" pitchFamily="50" charset="0"/>
              </a:rPr>
              <a:t>40 expertises</a:t>
            </a:r>
            <a:r>
              <a:rPr lang="fr-FR" sz="1600" dirty="0">
                <a:latin typeface="Adelle Sans" panose="02000503000000020004" pitchFamily="50" charset="0"/>
              </a:rPr>
              <a:t> portant prioritairement sur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delle Sans" panose="02000503000000020004" pitchFamily="50" charset="0"/>
              </a:rPr>
              <a:t>Les Sites patrimoniaux remarquables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delle Sans" panose="02000503000000020004" pitchFamily="50" charset="0"/>
              </a:rPr>
              <a:t>Les Villes et Pays d’art et d’histoire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delle Sans" panose="02000503000000020004" pitchFamily="50" charset="0"/>
              </a:rPr>
              <a:t>Autres enjeux en centre ancien (financements, coût des travaux, enseigne)</a:t>
            </a:r>
          </a:p>
        </p:txBody>
      </p:sp>
      <p:pic>
        <p:nvPicPr>
          <p:cNvPr id="11" name="Image 10" descr="Une image contenant habits, personne, chaussures, Visage humain&#10;&#10;Description générée automatiquement">
            <a:extLst>
              <a:ext uri="{FF2B5EF4-FFF2-40B4-BE49-F238E27FC236}">
                <a16:creationId xmlns:a16="http://schemas.microsoft.com/office/drawing/2014/main" id="{5C7AB064-CF38-D66A-6DB2-E61CDF126E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8"/>
          <a:stretch/>
        </p:blipFill>
        <p:spPr>
          <a:xfrm>
            <a:off x="7335768" y="1143000"/>
            <a:ext cx="23606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0851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727302" y="578165"/>
            <a:ext cx="9648615" cy="79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Nos formations </a:t>
            </a:r>
          </a:p>
          <a:p>
            <a:pPr algn="ctr"/>
            <a:endParaRPr lang="fr-FR" sz="3600" dirty="0">
              <a:solidFill>
                <a:srgbClr val="432B90"/>
              </a:solidFill>
              <a:latin typeface="Adelle Sans" panose="02000503000000020004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8" name="Image 7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6F354EC6-C6C7-EF2F-41D2-DF3056868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03" y="1200602"/>
            <a:ext cx="3046682" cy="461760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A8DCA6A-742E-7BAD-8071-288D2B6A57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521" t="-822" r="1521" b="22584"/>
          <a:stretch/>
        </p:blipFill>
        <p:spPr>
          <a:xfrm>
            <a:off x="4347944" y="1483758"/>
            <a:ext cx="2505075" cy="180343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C2D9A0C-F55D-8AF3-7D27-E5D837CAE91C}"/>
              </a:ext>
            </a:extLst>
          </p:cNvPr>
          <p:cNvSpPr txBox="1"/>
          <p:nvPr/>
        </p:nvSpPr>
        <p:spPr>
          <a:xfrm>
            <a:off x="3078956" y="3287196"/>
            <a:ext cx="61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4EAC19-3909-8EC4-5A28-35D059FC68F2}"/>
              </a:ext>
            </a:extLst>
          </p:cNvPr>
          <p:cNvSpPr txBox="1"/>
          <p:nvPr/>
        </p:nvSpPr>
        <p:spPr>
          <a:xfrm>
            <a:off x="3078956" y="3287196"/>
            <a:ext cx="61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D60997C-C3E4-119A-071E-F10380D25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2734" y="1540619"/>
            <a:ext cx="3046682" cy="432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D7E57D8-7E62-CF29-F08C-486299FCD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343" y="3329808"/>
            <a:ext cx="2200275" cy="2076450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5FC394EF-1A12-C1D1-1154-762D8A490D6B}"/>
              </a:ext>
            </a:extLst>
          </p:cNvPr>
          <p:cNvSpPr/>
          <p:nvPr/>
        </p:nvSpPr>
        <p:spPr>
          <a:xfrm>
            <a:off x="7677893" y="982146"/>
            <a:ext cx="3046682" cy="516058"/>
          </a:xfrm>
          <a:prstGeom prst="round2DiagRect">
            <a:avLst/>
          </a:prstGeom>
          <a:solidFill>
            <a:srgbClr val="E942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latin typeface="Adelle Sans" panose="02000503000000020004" pitchFamily="50" charset="0"/>
              </a:rPr>
              <a:t>Catalogue de formations de Sites &amp; Cités</a:t>
            </a:r>
          </a:p>
        </p:txBody>
      </p:sp>
    </p:spTree>
    <p:extLst>
      <p:ext uri="{BB962C8B-B14F-4D97-AF65-F5344CB8AC3E}">
        <p14:creationId xmlns:p14="http://schemas.microsoft.com/office/powerpoint/2010/main" val="275910921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797038" y="416240"/>
            <a:ext cx="10597923" cy="79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Des centres de ressources numériques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C2D9A0C-F55D-8AF3-7D27-E5D837CAE91C}"/>
              </a:ext>
            </a:extLst>
          </p:cNvPr>
          <p:cNvSpPr txBox="1"/>
          <p:nvPr/>
        </p:nvSpPr>
        <p:spPr>
          <a:xfrm>
            <a:off x="3078956" y="3287196"/>
            <a:ext cx="61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4EAC19-3909-8EC4-5A28-35D059FC68F2}"/>
              </a:ext>
            </a:extLst>
          </p:cNvPr>
          <p:cNvSpPr txBox="1"/>
          <p:nvPr/>
        </p:nvSpPr>
        <p:spPr>
          <a:xfrm>
            <a:off x="3078956" y="3287196"/>
            <a:ext cx="61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8" name="Image 7" descr="Une image contenant texte, arbre, capture d’écran, maison&#10;&#10;Description générée automatiquement">
            <a:extLst>
              <a:ext uri="{FF2B5EF4-FFF2-40B4-BE49-F238E27FC236}">
                <a16:creationId xmlns:a16="http://schemas.microsoft.com/office/drawing/2014/main" id="{0B2DFD32-B069-20B5-52FF-0EAEC0776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234489"/>
            <a:ext cx="5862395" cy="3722621"/>
          </a:xfrm>
          <a:prstGeom prst="rect">
            <a:avLst/>
          </a:prstGeom>
        </p:spPr>
      </p:pic>
      <p:pic>
        <p:nvPicPr>
          <p:cNvPr id="13" name="Image 12" descr="Une image contenant texte, nuage, ciel, capture d’écran&#10;&#10;Description générée automatiquement">
            <a:extLst>
              <a:ext uri="{FF2B5EF4-FFF2-40B4-BE49-F238E27FC236}">
                <a16:creationId xmlns:a16="http://schemas.microsoft.com/office/drawing/2014/main" id="{9803AAB8-1995-5140-F63F-81BD92972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75" y="1455326"/>
            <a:ext cx="4445650" cy="3947347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494C1591-B657-E373-C716-A2C7A1308592}"/>
              </a:ext>
            </a:extLst>
          </p:cNvPr>
          <p:cNvSpPr/>
          <p:nvPr/>
        </p:nvSpPr>
        <p:spPr>
          <a:xfrm>
            <a:off x="7255841" y="5028203"/>
            <a:ext cx="3564560" cy="460195"/>
          </a:xfrm>
          <a:prstGeom prst="round2DiagRect">
            <a:avLst/>
          </a:prstGeom>
          <a:solidFill>
            <a:srgbClr val="E942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Site internet CREBA</a:t>
            </a:r>
          </a:p>
        </p:txBody>
      </p:sp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8D6600F3-98DD-F586-ABA5-8E501B4B5388}"/>
              </a:ext>
            </a:extLst>
          </p:cNvPr>
          <p:cNvSpPr/>
          <p:nvPr/>
        </p:nvSpPr>
        <p:spPr>
          <a:xfrm>
            <a:off x="727302" y="5422801"/>
            <a:ext cx="3564560" cy="460195"/>
          </a:xfrm>
          <a:prstGeom prst="round2DiagRect">
            <a:avLst/>
          </a:prstGeom>
          <a:solidFill>
            <a:srgbClr val="E942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Site internet quartiers anciens, quartiers durables</a:t>
            </a:r>
          </a:p>
        </p:txBody>
      </p:sp>
    </p:spTree>
    <p:extLst>
      <p:ext uri="{BB962C8B-B14F-4D97-AF65-F5344CB8AC3E}">
        <p14:creationId xmlns:p14="http://schemas.microsoft.com/office/powerpoint/2010/main" val="427830585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797038" y="416240"/>
            <a:ext cx="10597923" cy="799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Appels à projets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C2D9A0C-F55D-8AF3-7D27-E5D837CAE91C}"/>
              </a:ext>
            </a:extLst>
          </p:cNvPr>
          <p:cNvSpPr txBox="1"/>
          <p:nvPr/>
        </p:nvSpPr>
        <p:spPr>
          <a:xfrm>
            <a:off x="3078956" y="3287196"/>
            <a:ext cx="61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B2AC566B-2333-A28A-EB15-BBA7EFA36E32}"/>
              </a:ext>
            </a:extLst>
          </p:cNvPr>
          <p:cNvSpPr/>
          <p:nvPr/>
        </p:nvSpPr>
        <p:spPr>
          <a:xfrm>
            <a:off x="346300" y="2003558"/>
            <a:ext cx="5281200" cy="886896"/>
          </a:xfrm>
          <a:prstGeom prst="round2DiagRect">
            <a:avLst/>
          </a:prstGeom>
          <a:solidFill>
            <a:srgbClr val="E942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Adelle Sans" panose="02000503000000020004" pitchFamily="50" charset="0"/>
              </a:rPr>
              <a:t>Acte III de la Campagne #Remarquable France</a:t>
            </a:r>
          </a:p>
        </p:txBody>
      </p:sp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1E14DC2D-2ED8-7857-BC1C-9320A0B10C4C}"/>
              </a:ext>
            </a:extLst>
          </p:cNvPr>
          <p:cNvSpPr/>
          <p:nvPr/>
        </p:nvSpPr>
        <p:spPr>
          <a:xfrm>
            <a:off x="346300" y="3332678"/>
            <a:ext cx="5281200" cy="886896"/>
          </a:xfrm>
          <a:prstGeom prst="round2DiagRect">
            <a:avLst/>
          </a:prstGeom>
          <a:solidFill>
            <a:srgbClr val="E942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Adelle Sans" panose="02000503000000020004" pitchFamily="50" charset="0"/>
              </a:rPr>
              <a:t>Programme « Patrimoines et tourisme durable : un projet pilote entre la Colombie, l’Equateur, le Mexique et la France »</a:t>
            </a:r>
          </a:p>
        </p:txBody>
      </p:sp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4F05589E-EF56-2FC8-FFDE-584B8BA1D328}"/>
              </a:ext>
            </a:extLst>
          </p:cNvPr>
          <p:cNvSpPr/>
          <p:nvPr/>
        </p:nvSpPr>
        <p:spPr>
          <a:xfrm>
            <a:off x="6592409" y="2003558"/>
            <a:ext cx="5224059" cy="886896"/>
          </a:xfrm>
          <a:prstGeom prst="round2DiagRect">
            <a:avLst/>
          </a:prstGeom>
          <a:solidFill>
            <a:srgbClr val="E942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Adelle Sans" panose="02000503000000020004" pitchFamily="50" charset="0"/>
              </a:rPr>
              <a:t>Concours national des entrées de villes, </a:t>
            </a:r>
            <a:r>
              <a:rPr lang="fr-FR" sz="1600" dirty="0">
                <a:latin typeface="Adelle Sans" panose="02000503000000020004" pitchFamily="50" charset="0"/>
              </a:rPr>
              <a:t>organisé conjointement avec Patrimoine-Environnement</a:t>
            </a:r>
          </a:p>
        </p:txBody>
      </p:sp>
      <p:sp>
        <p:nvSpPr>
          <p:cNvPr id="11" name="Rectangle : avec coins arrondis en diagonale 10">
            <a:extLst>
              <a:ext uri="{FF2B5EF4-FFF2-40B4-BE49-F238E27FC236}">
                <a16:creationId xmlns:a16="http://schemas.microsoft.com/office/drawing/2014/main" id="{8FB3C4AF-EF50-F450-4CBA-32EE7720BA25}"/>
              </a:ext>
            </a:extLst>
          </p:cNvPr>
          <p:cNvSpPr/>
          <p:nvPr/>
        </p:nvSpPr>
        <p:spPr>
          <a:xfrm>
            <a:off x="6563179" y="3327579"/>
            <a:ext cx="5282521" cy="886896"/>
          </a:xfrm>
          <a:prstGeom prst="round2DiagRect">
            <a:avLst/>
          </a:prstGeom>
          <a:solidFill>
            <a:srgbClr val="E942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Adelle Sans" panose="02000503000000020004" pitchFamily="50" charset="0"/>
              </a:rPr>
              <a:t>Appel à projets « Patrimoine et coopération décentralisée », </a:t>
            </a:r>
            <a:r>
              <a:rPr lang="fr-FR" sz="1600" dirty="0">
                <a:latin typeface="Adelle Sans" panose="02000503000000020004" pitchFamily="50" charset="0"/>
              </a:rPr>
              <a:t>en partenariat avec le Ministère de l’Europe et des Affaires étrangères</a:t>
            </a:r>
          </a:p>
        </p:txBody>
      </p:sp>
    </p:spTree>
    <p:extLst>
      <p:ext uri="{BB962C8B-B14F-4D97-AF65-F5344CB8AC3E}">
        <p14:creationId xmlns:p14="http://schemas.microsoft.com/office/powerpoint/2010/main" val="209356487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41893CC-A6F7-DA94-173E-426D8F1459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148687"/>
            <a:ext cx="506912" cy="445996"/>
          </a:xfrm>
          <a:prstGeom prst="rect">
            <a:avLst/>
          </a:prstGeom>
        </p:spPr>
      </p:pic>
      <p:sp>
        <p:nvSpPr>
          <p:cNvPr id="4" name="ZoneTexte 28">
            <a:extLst>
              <a:ext uri="{FF2B5EF4-FFF2-40B4-BE49-F238E27FC236}">
                <a16:creationId xmlns:a16="http://schemas.microsoft.com/office/drawing/2014/main" id="{DCC86D37-D1FD-1499-F667-8556E2FC0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2023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2022 EN IMAGE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BE06E4-EC6C-E1D5-AB42-61FED9270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A491E12-DBA2-48EC-0B3E-7C4E055F6391}"/>
              </a:ext>
            </a:extLst>
          </p:cNvPr>
          <p:cNvGrpSpPr/>
          <p:nvPr/>
        </p:nvGrpSpPr>
        <p:grpSpPr>
          <a:xfrm>
            <a:off x="20556" y="6074579"/>
            <a:ext cx="12311406" cy="891790"/>
            <a:chOff x="0" y="6051426"/>
            <a:chExt cx="12311406" cy="89179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3E7B46-58D9-2290-163B-F3A885792645}"/>
                </a:ext>
              </a:extLst>
            </p:cNvPr>
            <p:cNvSpPr/>
            <p:nvPr/>
          </p:nvSpPr>
          <p:spPr>
            <a:xfrm>
              <a:off x="0" y="6051426"/>
              <a:ext cx="12311406" cy="891790"/>
            </a:xfrm>
            <a:prstGeom prst="rect">
              <a:avLst/>
            </a:prstGeom>
            <a:solidFill>
              <a:srgbClr val="432B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432B90"/>
                </a:solidFill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455C4B5-61BB-9196-520D-900A49152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390" y="6274323"/>
              <a:ext cx="506912" cy="445996"/>
            </a:xfrm>
            <a:prstGeom prst="rect">
              <a:avLst/>
            </a:prstGeom>
          </p:spPr>
        </p:pic>
        <p:sp>
          <p:nvSpPr>
            <p:cNvPr id="15" name="ZoneTexte 28">
              <a:extLst>
                <a:ext uri="{FF2B5EF4-FFF2-40B4-BE49-F238E27FC236}">
                  <a16:creationId xmlns:a16="http://schemas.microsoft.com/office/drawing/2014/main" id="{857982BC-0449-7FE5-AEB1-34B6E3296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302" y="6273696"/>
              <a:ext cx="689269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Assemblée Générale 2024</a:t>
              </a:r>
              <a:endParaRPr lang="fr-FR" altLang="fr-FR" sz="1200" b="1" i="1" dirty="0">
                <a:solidFill>
                  <a:schemeClr val="bg1"/>
                </a:solidFill>
                <a:latin typeface="Adelle Sans" panose="02000503000000020004" pitchFamily="50" charset="0"/>
              </a:endParaRPr>
            </a:p>
            <a:p>
              <a:pPr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REVIVEZ L’ANNEE 2023 EN IMAGES</a:t>
              </a:r>
              <a:endParaRPr lang="fr-FR" altLang="fr-FR" sz="1400" dirty="0">
                <a:solidFill>
                  <a:schemeClr val="bg1"/>
                </a:solidFill>
                <a:latin typeface="Adelle Sans" panose="02000503000000020004" pitchFamily="50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B981F60-C7CC-E6A2-1C0F-A6B82B5BC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0336" y="6167650"/>
              <a:ext cx="3592149" cy="669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100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Organisé par </a:t>
              </a:r>
              <a:r>
                <a:rPr lang="fr-FR" altLang="fr-FR" sz="1100" b="1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Sites &amp; Cités Remarquables de France </a:t>
              </a:r>
              <a:r>
                <a:rPr lang="fr-FR" altLang="fr-FR" sz="1100" dirty="0">
                  <a:solidFill>
                    <a:schemeClr val="bg1"/>
                  </a:solidFill>
                  <a:latin typeface="Adelle Sans" panose="02000503000000020004" pitchFamily="50" charset="0"/>
                </a:rPr>
                <a:t>L’Association des Villes &amp; Pays d’Art &amp; d’Histoire et des Sites Patrimoniaux</a:t>
              </a:r>
              <a:endPara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endParaRPr>
            </a:p>
          </p:txBody>
        </p:sp>
        <p:pic>
          <p:nvPicPr>
            <p:cNvPr id="17" name="Image 16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9E0017C0-C46B-9117-0687-AFC93682A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0946" y="6159956"/>
              <a:ext cx="860406" cy="626148"/>
            </a:xfrm>
            <a:prstGeom prst="rect">
              <a:avLst/>
            </a:prstGeom>
          </p:spPr>
        </p:pic>
      </p:grpSp>
      <p:pic>
        <p:nvPicPr>
          <p:cNvPr id="9" name="Image 8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38214A1F-C9D4-414D-E75C-8FBA6B6FB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138" y="0"/>
            <a:ext cx="4299281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1932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BBF5D-23EB-4AD5-BEC3-1D1C16AD8814}"/>
              </a:ext>
            </a:extLst>
          </p:cNvPr>
          <p:cNvSpPr/>
          <p:nvPr/>
        </p:nvSpPr>
        <p:spPr>
          <a:xfrm rot="5400000">
            <a:off x="2655107" y="1137096"/>
            <a:ext cx="276132" cy="6993886"/>
          </a:xfrm>
          <a:prstGeom prst="rect">
            <a:avLst/>
          </a:prstGeom>
          <a:solidFill>
            <a:srgbClr val="D9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06150FA-3287-4892-BA1D-5F6FFBEF9E4E}"/>
              </a:ext>
            </a:extLst>
          </p:cNvPr>
          <p:cNvCxnSpPr>
            <a:cxnSpLocks/>
          </p:cNvCxnSpPr>
          <p:nvPr/>
        </p:nvCxnSpPr>
        <p:spPr>
          <a:xfrm>
            <a:off x="6290116" y="-971698"/>
            <a:ext cx="0" cy="5743803"/>
          </a:xfrm>
          <a:prstGeom prst="line">
            <a:avLst/>
          </a:prstGeom>
          <a:ln w="44450" cap="rnd">
            <a:solidFill>
              <a:srgbClr val="D9912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5D359-478B-4F89-AA6E-66DE4F606620}"/>
              </a:ext>
            </a:extLst>
          </p:cNvPr>
          <p:cNvSpPr/>
          <p:nvPr/>
        </p:nvSpPr>
        <p:spPr>
          <a:xfrm rot="5400000">
            <a:off x="6820168" y="1408052"/>
            <a:ext cx="1445875" cy="1963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404EC91-F7CF-465C-8996-3227ABFD06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704" y="2259951"/>
            <a:ext cx="1460661" cy="12851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AAFE64-FF60-178A-034E-5828E3821AF3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D98D95-6649-C4E9-70CD-7B0051216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4" name="ZoneTexte 28">
            <a:extLst>
              <a:ext uri="{FF2B5EF4-FFF2-40B4-BE49-F238E27FC236}">
                <a16:creationId xmlns:a16="http://schemas.microsoft.com/office/drawing/2014/main" id="{4C9CD6C4-F38F-1501-F439-798D4DFE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259C0E-4E06-100E-9016-1FB7BF087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8CBDF1-F3F2-2411-6632-6A27625D7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9FA6BF7-7253-D2E1-C9E4-A82C87401841}"/>
              </a:ext>
            </a:extLst>
          </p:cNvPr>
          <p:cNvSpPr txBox="1"/>
          <p:nvPr/>
        </p:nvSpPr>
        <p:spPr>
          <a:xfrm>
            <a:off x="0" y="2575587"/>
            <a:ext cx="6589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330099"/>
                </a:solidFill>
                <a:latin typeface="Adelle Sans" panose="02000503000000020004" pitchFamily="50" charset="0"/>
              </a:rPr>
              <a:t>CENTRES ANCIENS ET REVITALISATION DES TERRITOIRES</a:t>
            </a:r>
          </a:p>
        </p:txBody>
      </p:sp>
    </p:spTree>
    <p:extLst>
      <p:ext uri="{BB962C8B-B14F-4D97-AF65-F5344CB8AC3E}">
        <p14:creationId xmlns:p14="http://schemas.microsoft.com/office/powerpoint/2010/main" val="143945637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797038" y="416240"/>
            <a:ext cx="10597923" cy="79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Participation aux commissions nationales, régionales et locales dédiées à l’architecture et au patrimoine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C2D9A0C-F55D-8AF3-7D27-E5D837CAE91C}"/>
              </a:ext>
            </a:extLst>
          </p:cNvPr>
          <p:cNvSpPr txBox="1"/>
          <p:nvPr/>
        </p:nvSpPr>
        <p:spPr>
          <a:xfrm>
            <a:off x="3078956" y="3287196"/>
            <a:ext cx="61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4EAC19-3909-8EC4-5A28-35D059FC68F2}"/>
              </a:ext>
            </a:extLst>
          </p:cNvPr>
          <p:cNvSpPr txBox="1"/>
          <p:nvPr/>
        </p:nvSpPr>
        <p:spPr>
          <a:xfrm>
            <a:off x="3078956" y="3287196"/>
            <a:ext cx="61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BEBCF003-A7CE-77E4-7CD7-9C589A41C3CF}"/>
              </a:ext>
            </a:extLst>
          </p:cNvPr>
          <p:cNvSpPr/>
          <p:nvPr/>
        </p:nvSpPr>
        <p:spPr>
          <a:xfrm>
            <a:off x="346300" y="2003558"/>
            <a:ext cx="5281200" cy="886896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Adelle Sans" panose="02000503000000020004" pitchFamily="50" charset="0"/>
              </a:rPr>
              <a:t>Participation aux CNPA : L’Association siège à la CNPA et a, en 2023, donné ses avis sur 22 dossiers</a:t>
            </a:r>
          </a:p>
        </p:txBody>
      </p:sp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BDE5ADA6-2D13-C673-0DC5-BB48159B93B7}"/>
              </a:ext>
            </a:extLst>
          </p:cNvPr>
          <p:cNvSpPr/>
          <p:nvPr/>
        </p:nvSpPr>
        <p:spPr>
          <a:xfrm>
            <a:off x="314532" y="3523633"/>
            <a:ext cx="5281200" cy="886896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Adelle Sans" panose="02000503000000020004" pitchFamily="50" charset="0"/>
              </a:rPr>
              <a:t>Participation aux CNPA : Présence de 19 membres de Sites &amp; Cités au sein des différentes sections des CNPA</a:t>
            </a:r>
          </a:p>
        </p:txBody>
      </p:sp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7EEF4706-F8CE-9CD3-E1E8-90B52971CC5E}"/>
              </a:ext>
            </a:extLst>
          </p:cNvPr>
          <p:cNvSpPr/>
          <p:nvPr/>
        </p:nvSpPr>
        <p:spPr>
          <a:xfrm>
            <a:off x="6780152" y="2003558"/>
            <a:ext cx="5281200" cy="886896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Adelle Sans" panose="02000503000000020004" pitchFamily="50" charset="0"/>
              </a:rPr>
              <a:t>Participation aux  CRPA : De nombreux membres de Sites &amp; Cités président les CRPA. 48  représentants de l’Association sont membres de CRPA </a:t>
            </a:r>
          </a:p>
        </p:txBody>
      </p:sp>
      <p:sp>
        <p:nvSpPr>
          <p:cNvPr id="11" name="Rectangle : avec coins arrondis en diagonale 10">
            <a:extLst>
              <a:ext uri="{FF2B5EF4-FFF2-40B4-BE49-F238E27FC236}">
                <a16:creationId xmlns:a16="http://schemas.microsoft.com/office/drawing/2014/main" id="{853C7917-A738-AEF5-FF35-63EFDE23C9ED}"/>
              </a:ext>
            </a:extLst>
          </p:cNvPr>
          <p:cNvSpPr/>
          <p:nvPr/>
        </p:nvSpPr>
        <p:spPr>
          <a:xfrm>
            <a:off x="6720092" y="3584044"/>
            <a:ext cx="5281200" cy="886896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latin typeface="Adelle Sans" panose="02000503000000020004" pitchFamily="50" charset="0"/>
              </a:rPr>
              <a:t>Participation aux  CLSPR : l’équipe et les représentants de l’Association siègent au sein de 16 CLSPR</a:t>
            </a:r>
          </a:p>
        </p:txBody>
      </p:sp>
    </p:spTree>
    <p:extLst>
      <p:ext uri="{BB962C8B-B14F-4D97-AF65-F5344CB8AC3E}">
        <p14:creationId xmlns:p14="http://schemas.microsoft.com/office/powerpoint/2010/main" val="124389971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797038" y="416240"/>
            <a:ext cx="10597923" cy="799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Participation aux commissions nationales, régionales et locales dédiées à l’architecture et au patrimoine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A4533C9-7782-40E6-A494-CE0544986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675" y="1286880"/>
            <a:ext cx="2377516" cy="18518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16ED6EE-DBD9-78F7-8117-26E205558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098" y="1286879"/>
            <a:ext cx="3140252" cy="185180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62581A7-4C67-BA56-2EB7-FB6393E14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4843" y="1321834"/>
            <a:ext cx="3291402" cy="181685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A099656-7D56-D0D0-A6B4-CF89F0792E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450" y="3532644"/>
            <a:ext cx="3012894" cy="99129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6137D0E-54D9-EA46-18A3-CC25297F75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6148" y="3532644"/>
            <a:ext cx="2885320" cy="146372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44D42C2-CE6C-9EEF-2100-C0C2620E1B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4843" y="3470741"/>
            <a:ext cx="3267708" cy="16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7385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366940" y="164989"/>
            <a:ext cx="11458119" cy="126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Etude « Site patrimonial remarquable et redynamisation des cœurs de ville »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12" name="Rectangle : avec coins arrondis en diagonale 11">
            <a:extLst>
              <a:ext uri="{FF2B5EF4-FFF2-40B4-BE49-F238E27FC236}">
                <a16:creationId xmlns:a16="http://schemas.microsoft.com/office/drawing/2014/main" id="{77CEB7B4-4BE7-A174-2745-C021CDCA7F6B}"/>
              </a:ext>
            </a:extLst>
          </p:cNvPr>
          <p:cNvSpPr/>
          <p:nvPr/>
        </p:nvSpPr>
        <p:spPr>
          <a:xfrm>
            <a:off x="3250810" y="5264841"/>
            <a:ext cx="5809784" cy="550667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Visite «  Site Patrimonial Remarquable et redynamisation des cœurs de ville » Riom, 3 avril 2023</a:t>
            </a:r>
          </a:p>
        </p:txBody>
      </p:sp>
      <p:pic>
        <p:nvPicPr>
          <p:cNvPr id="8" name="Image 7" descr="Une image contenant habits, chaussures, personne, homme&#10;&#10;Description générée automatiquement">
            <a:extLst>
              <a:ext uri="{FF2B5EF4-FFF2-40B4-BE49-F238E27FC236}">
                <a16:creationId xmlns:a16="http://schemas.microsoft.com/office/drawing/2014/main" id="{E3CA73BA-DA87-3A20-FBB1-B7A6D7E7B2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02" y="170086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5844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366940" y="164989"/>
            <a:ext cx="11458119" cy="126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Etude sur la réhabilitation de l ’habitat en secteur patrimonial - Anah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E00D46-26EA-864A-4DF5-A193B1E690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120" y="1540156"/>
            <a:ext cx="5952000" cy="3348000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4C71024A-A557-1E0F-8E25-2898DAECF542}"/>
              </a:ext>
            </a:extLst>
          </p:cNvPr>
          <p:cNvSpPr/>
          <p:nvPr/>
        </p:nvSpPr>
        <p:spPr>
          <a:xfrm>
            <a:off x="2987120" y="4964927"/>
            <a:ext cx="5952000" cy="550667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Atelier «  Réhabilitation de l’habitat en secteur patrimonial » Sedan, 21 Septembre 2023</a:t>
            </a:r>
          </a:p>
        </p:txBody>
      </p:sp>
    </p:spTree>
    <p:extLst>
      <p:ext uri="{BB962C8B-B14F-4D97-AF65-F5344CB8AC3E}">
        <p14:creationId xmlns:p14="http://schemas.microsoft.com/office/powerpoint/2010/main" val="297434648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3858044" y="-66807"/>
            <a:ext cx="11458119" cy="126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Groupes de travail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0" name="Image 9" descr="Une image contenant plein air, bâtiment, ciel, arbre&#10;&#10;Description générée automatiquement">
            <a:extLst>
              <a:ext uri="{FF2B5EF4-FFF2-40B4-BE49-F238E27FC236}">
                <a16:creationId xmlns:a16="http://schemas.microsoft.com/office/drawing/2014/main" id="{B488F610-6EE1-634B-FF14-E9D9B1805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96" y="2791383"/>
            <a:ext cx="5984814" cy="2608949"/>
          </a:xfrm>
          <a:prstGeom prst="rect">
            <a:avLst/>
          </a:prstGeom>
        </p:spPr>
      </p:pic>
      <p:sp>
        <p:nvSpPr>
          <p:cNvPr id="11" name="Rectangle : avec coins arrondis en diagonale 10">
            <a:extLst>
              <a:ext uri="{FF2B5EF4-FFF2-40B4-BE49-F238E27FC236}">
                <a16:creationId xmlns:a16="http://schemas.microsoft.com/office/drawing/2014/main" id="{780CB9D2-6587-3254-87D8-222C656F3047}"/>
              </a:ext>
            </a:extLst>
          </p:cNvPr>
          <p:cNvSpPr/>
          <p:nvPr/>
        </p:nvSpPr>
        <p:spPr>
          <a:xfrm>
            <a:off x="203703" y="1091789"/>
            <a:ext cx="5101722" cy="50841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latin typeface="Adelle Sans" panose="02000503000000020004" pitchFamily="50" charset="0"/>
              </a:rPr>
              <a:t>SITE PATRIMONIAL REMARQUABLE</a:t>
            </a:r>
          </a:p>
        </p:txBody>
      </p:sp>
      <p:sp>
        <p:nvSpPr>
          <p:cNvPr id="12" name="Rectangle : avec coins arrondis en diagonale 11">
            <a:extLst>
              <a:ext uri="{FF2B5EF4-FFF2-40B4-BE49-F238E27FC236}">
                <a16:creationId xmlns:a16="http://schemas.microsoft.com/office/drawing/2014/main" id="{C80FE752-C203-95E5-347F-99AA417EB47B}"/>
              </a:ext>
            </a:extLst>
          </p:cNvPr>
          <p:cNvSpPr/>
          <p:nvPr/>
        </p:nvSpPr>
        <p:spPr>
          <a:xfrm>
            <a:off x="6795549" y="1123025"/>
            <a:ext cx="5101722" cy="50841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latin typeface="Adelle Sans" panose="02000503000000020004" pitchFamily="50" charset="0"/>
              </a:rPr>
              <a:t>RENATURER LES CENTRES ANCIENS</a:t>
            </a:r>
          </a:p>
        </p:txBody>
      </p:sp>
      <p:sp>
        <p:nvSpPr>
          <p:cNvPr id="13" name="Rectangle : avec coins arrondis en diagonale 12">
            <a:extLst>
              <a:ext uri="{FF2B5EF4-FFF2-40B4-BE49-F238E27FC236}">
                <a16:creationId xmlns:a16="http://schemas.microsoft.com/office/drawing/2014/main" id="{B5810CD3-467D-DCC7-ECDC-B6590B5CBEC3}"/>
              </a:ext>
            </a:extLst>
          </p:cNvPr>
          <p:cNvSpPr/>
          <p:nvPr/>
        </p:nvSpPr>
        <p:spPr>
          <a:xfrm>
            <a:off x="203703" y="1933853"/>
            <a:ext cx="5101722" cy="50841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latin typeface="Adelle Sans" panose="02000503000000020004" pitchFamily="50" charset="0"/>
              </a:rPr>
              <a:t>COMMERCES ET LOGEMENTS</a:t>
            </a:r>
          </a:p>
        </p:txBody>
      </p:sp>
      <p:sp>
        <p:nvSpPr>
          <p:cNvPr id="14" name="Rectangle : avec coins arrondis en diagonale 13">
            <a:extLst>
              <a:ext uri="{FF2B5EF4-FFF2-40B4-BE49-F238E27FC236}">
                <a16:creationId xmlns:a16="http://schemas.microsoft.com/office/drawing/2014/main" id="{20DA3D65-436C-F3F5-C3B7-AD2DCB630065}"/>
              </a:ext>
            </a:extLst>
          </p:cNvPr>
          <p:cNvSpPr/>
          <p:nvPr/>
        </p:nvSpPr>
        <p:spPr>
          <a:xfrm>
            <a:off x="6795549" y="1933853"/>
            <a:ext cx="5101722" cy="50841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latin typeface="Adelle Sans" panose="02000503000000020004" pitchFamily="50" charset="0"/>
              </a:rPr>
              <a:t>REMPARTS</a:t>
            </a:r>
          </a:p>
        </p:txBody>
      </p:sp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0FC938E1-DE1D-B6B2-DBA4-87B2A8743B1A}"/>
              </a:ext>
            </a:extLst>
          </p:cNvPr>
          <p:cNvSpPr/>
          <p:nvPr/>
        </p:nvSpPr>
        <p:spPr>
          <a:xfrm>
            <a:off x="3163296" y="5445765"/>
            <a:ext cx="5952000" cy="36807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Angoulême</a:t>
            </a:r>
          </a:p>
        </p:txBody>
      </p:sp>
    </p:spTree>
    <p:extLst>
      <p:ext uri="{BB962C8B-B14F-4D97-AF65-F5344CB8AC3E}">
        <p14:creationId xmlns:p14="http://schemas.microsoft.com/office/powerpoint/2010/main" val="291547083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3868677" y="92258"/>
            <a:ext cx="11458119" cy="126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Ateliers Sites &amp; Cités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A443453-F916-A4C4-8029-626F7DF87A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5610" y="1398189"/>
            <a:ext cx="3816000" cy="2862000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E15F5776-3F59-777E-8403-44947809A06E}"/>
              </a:ext>
            </a:extLst>
          </p:cNvPr>
          <p:cNvSpPr txBox="1">
            <a:spLocks/>
          </p:cNvSpPr>
          <p:nvPr/>
        </p:nvSpPr>
        <p:spPr>
          <a:xfrm>
            <a:off x="220390" y="4203778"/>
            <a:ext cx="3391046" cy="126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600" dirty="0">
              <a:solidFill>
                <a:srgbClr val="432B90"/>
              </a:solidFill>
              <a:latin typeface="Adelle Sans" panose="02000503000000020004" pitchFamily="50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0FB9BC-5601-5522-F1DF-624E5A32CC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8801" y="1398189"/>
            <a:ext cx="3816000" cy="2862000"/>
          </a:xfrm>
          <a:prstGeom prst="rect">
            <a:avLst/>
          </a:prstGeom>
        </p:spPr>
      </p:pic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7E4A0E2A-7E94-22D3-DCC7-F7CB176CBC92}"/>
              </a:ext>
            </a:extLst>
          </p:cNvPr>
          <p:cNvSpPr/>
          <p:nvPr/>
        </p:nvSpPr>
        <p:spPr>
          <a:xfrm>
            <a:off x="473846" y="4363242"/>
            <a:ext cx="3391046" cy="688260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Atelier «  Site Patrimonial Remarquable et redynamisation, Surgères, 3 octobre 2023</a:t>
            </a:r>
          </a:p>
        </p:txBody>
      </p:sp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33C6F7BD-A719-DE2C-1CEB-7589452593C9}"/>
              </a:ext>
            </a:extLst>
          </p:cNvPr>
          <p:cNvSpPr/>
          <p:nvPr/>
        </p:nvSpPr>
        <p:spPr>
          <a:xfrm>
            <a:off x="4119253" y="4357713"/>
            <a:ext cx="3815547" cy="688260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Atelier «  Appropriation du Patrimoine de la reconstruction » Gien, 1</a:t>
            </a:r>
            <a:r>
              <a:rPr lang="fr-FR" sz="1400" baseline="30000" dirty="0">
                <a:latin typeface="Adelle Sans" panose="02000503000000020004" pitchFamily="50" charset="0"/>
              </a:rPr>
              <a:t>er</a:t>
            </a:r>
            <a:r>
              <a:rPr lang="fr-FR" sz="1400" dirty="0">
                <a:latin typeface="Adelle Sans" panose="02000503000000020004" pitchFamily="50" charset="0"/>
              </a:rPr>
              <a:t> décembre 2023</a:t>
            </a:r>
          </a:p>
        </p:txBody>
      </p:sp>
      <p:sp>
        <p:nvSpPr>
          <p:cNvPr id="11" name="Rectangle : avec coins arrondis en diagonale 10">
            <a:extLst>
              <a:ext uri="{FF2B5EF4-FFF2-40B4-BE49-F238E27FC236}">
                <a16:creationId xmlns:a16="http://schemas.microsoft.com/office/drawing/2014/main" id="{51977AEB-8D79-BE53-8DEF-5A7AB7BF7AB3}"/>
              </a:ext>
            </a:extLst>
          </p:cNvPr>
          <p:cNvSpPr/>
          <p:nvPr/>
        </p:nvSpPr>
        <p:spPr>
          <a:xfrm>
            <a:off x="8189161" y="4357713"/>
            <a:ext cx="3815547" cy="688260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Atelier à Saint-Chinian «  Réinterroger les outils de gestion et de valorisation du centre ancien », 7 décembre 2023</a:t>
            </a:r>
          </a:p>
        </p:txBody>
      </p:sp>
      <p:pic>
        <p:nvPicPr>
          <p:cNvPr id="13" name="Image 12" descr="Une image contenant habits, personne, chaussures, jeans&#10;&#10;Description générée automatiquement">
            <a:extLst>
              <a:ext uri="{FF2B5EF4-FFF2-40B4-BE49-F238E27FC236}">
                <a16:creationId xmlns:a16="http://schemas.microsoft.com/office/drawing/2014/main" id="{BFAF1CB1-656A-B956-7BC0-6E56C7ED18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453" y="1762753"/>
            <a:ext cx="2843830" cy="21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44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4118801" y="157462"/>
            <a:ext cx="11458119" cy="126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Séminaires en ligne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3" name="Image 12" descr="Une image contenant nuage, plein air, ciel, fenêtre&#10;&#10;Description générée automatiquement">
            <a:extLst>
              <a:ext uri="{FF2B5EF4-FFF2-40B4-BE49-F238E27FC236}">
                <a16:creationId xmlns:a16="http://schemas.microsoft.com/office/drawing/2014/main" id="{38DB1D25-998A-74BC-4DD8-9DBF638E9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0" y="1410682"/>
            <a:ext cx="6534501" cy="4356000"/>
          </a:xfrm>
          <a:prstGeom prst="rect">
            <a:avLst/>
          </a:prstGeom>
        </p:spPr>
      </p:pic>
      <p:sp>
        <p:nvSpPr>
          <p:cNvPr id="14" name="Rectangle : avec coins arrondis en diagonale 13">
            <a:extLst>
              <a:ext uri="{FF2B5EF4-FFF2-40B4-BE49-F238E27FC236}">
                <a16:creationId xmlns:a16="http://schemas.microsoft.com/office/drawing/2014/main" id="{A733B189-8C0D-EDCA-4337-A5C3EB7232BD}"/>
              </a:ext>
            </a:extLst>
          </p:cNvPr>
          <p:cNvSpPr/>
          <p:nvPr/>
        </p:nvSpPr>
        <p:spPr>
          <a:xfrm>
            <a:off x="368320" y="5189705"/>
            <a:ext cx="1717615" cy="550667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Elbeuf</a:t>
            </a:r>
          </a:p>
        </p:txBody>
      </p:sp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98390D3B-8530-956C-A751-D133C0148D97}"/>
              </a:ext>
            </a:extLst>
          </p:cNvPr>
          <p:cNvSpPr/>
          <p:nvPr/>
        </p:nvSpPr>
        <p:spPr>
          <a:xfrm>
            <a:off x="7090278" y="1441334"/>
            <a:ext cx="5101722" cy="50841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Adelle Sans" panose="02000503000000020004" pitchFamily="50" charset="0"/>
              </a:rPr>
              <a:t>Planifier l’intégration du végétal et de la biodiversité dans les Sites patrimoniaux</a:t>
            </a:r>
          </a:p>
        </p:txBody>
      </p:sp>
      <p:sp>
        <p:nvSpPr>
          <p:cNvPr id="11" name="Rectangle : avec coins arrondis en diagonale 10">
            <a:extLst>
              <a:ext uri="{FF2B5EF4-FFF2-40B4-BE49-F238E27FC236}">
                <a16:creationId xmlns:a16="http://schemas.microsoft.com/office/drawing/2014/main" id="{3AFA88D9-A1EB-2DED-0F2A-99146C72415D}"/>
              </a:ext>
            </a:extLst>
          </p:cNvPr>
          <p:cNvSpPr/>
          <p:nvPr/>
        </p:nvSpPr>
        <p:spPr>
          <a:xfrm>
            <a:off x="7090278" y="3053660"/>
            <a:ext cx="5101722" cy="50841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Adelle Sans" panose="02000503000000020004" pitchFamily="50" charset="0"/>
              </a:rPr>
              <a:t>Bail réel solidaire</a:t>
            </a:r>
          </a:p>
        </p:txBody>
      </p:sp>
      <p:sp>
        <p:nvSpPr>
          <p:cNvPr id="12" name="Rectangle : avec coins arrondis en diagonale 11">
            <a:extLst>
              <a:ext uri="{FF2B5EF4-FFF2-40B4-BE49-F238E27FC236}">
                <a16:creationId xmlns:a16="http://schemas.microsoft.com/office/drawing/2014/main" id="{B3421288-4AB9-00A2-93B8-579957AA15AB}"/>
              </a:ext>
            </a:extLst>
          </p:cNvPr>
          <p:cNvSpPr/>
          <p:nvPr/>
        </p:nvSpPr>
        <p:spPr>
          <a:xfrm>
            <a:off x="7090278" y="2292835"/>
            <a:ext cx="5101722" cy="50841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Adelle Sans" panose="02000503000000020004" pitchFamily="50" charset="0"/>
              </a:rPr>
              <a:t>La régulation des meublés touristiques en centre ancien</a:t>
            </a:r>
          </a:p>
        </p:txBody>
      </p:sp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93CE5F99-8244-7A9C-73D2-CBB73CB403FC}"/>
              </a:ext>
            </a:extLst>
          </p:cNvPr>
          <p:cNvSpPr/>
          <p:nvPr/>
        </p:nvSpPr>
        <p:spPr>
          <a:xfrm>
            <a:off x="7090278" y="3905161"/>
            <a:ext cx="5101722" cy="50841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Adelle Sans" panose="02000503000000020004" pitchFamily="50" charset="0"/>
              </a:rPr>
              <a:t>Accompagner l’émergence et la structuration de tiers-lieux patrimoniaux</a:t>
            </a:r>
          </a:p>
        </p:txBody>
      </p:sp>
      <p:sp>
        <p:nvSpPr>
          <p:cNvPr id="18" name="Rectangle : avec coins arrondis en diagonale 17">
            <a:extLst>
              <a:ext uri="{FF2B5EF4-FFF2-40B4-BE49-F238E27FC236}">
                <a16:creationId xmlns:a16="http://schemas.microsoft.com/office/drawing/2014/main" id="{41F17554-420F-5194-1A02-27D198AA50A2}"/>
              </a:ext>
            </a:extLst>
          </p:cNvPr>
          <p:cNvSpPr/>
          <p:nvPr/>
        </p:nvSpPr>
        <p:spPr>
          <a:xfrm>
            <a:off x="7090278" y="4884051"/>
            <a:ext cx="5101722" cy="50841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Adelle Sans" panose="02000503000000020004" pitchFamily="50" charset="0"/>
              </a:rPr>
              <a:t>Pérennité structurelle, économique et juridique des tiers-lieux patrimoniaux</a:t>
            </a:r>
          </a:p>
        </p:txBody>
      </p:sp>
    </p:spTree>
    <p:extLst>
      <p:ext uri="{BB962C8B-B14F-4D97-AF65-F5344CB8AC3E}">
        <p14:creationId xmlns:p14="http://schemas.microsoft.com/office/powerpoint/2010/main" val="126549298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2259466" y="92258"/>
            <a:ext cx="11458119" cy="126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Rencontres nationales et régionales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CD848D64-1673-FC6D-E8A2-70C8066C35CE}"/>
              </a:ext>
            </a:extLst>
          </p:cNvPr>
          <p:cNvSpPr/>
          <p:nvPr/>
        </p:nvSpPr>
        <p:spPr>
          <a:xfrm>
            <a:off x="2821259" y="5365792"/>
            <a:ext cx="6070672" cy="550667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Rencontre nationale « Quelles solutions pour les logements vacants</a:t>
            </a:r>
          </a:p>
          <a:p>
            <a:pPr algn="ctr"/>
            <a:r>
              <a:rPr lang="fr-FR" sz="1400" dirty="0">
                <a:latin typeface="Adelle Sans" panose="02000503000000020004" pitchFamily="50" charset="0"/>
              </a:rPr>
              <a:t> au-dessus des commerces en centre ancien ? », </a:t>
            </a:r>
            <a:r>
              <a:rPr lang="fr-FR" sz="1400" i="1" dirty="0">
                <a:latin typeface="Adelle Sans" panose="02000503000000020004" pitchFamily="50" charset="0"/>
              </a:rPr>
              <a:t>Paris, 14 novembre 2023</a:t>
            </a:r>
          </a:p>
        </p:txBody>
      </p:sp>
      <p:pic>
        <p:nvPicPr>
          <p:cNvPr id="8" name="Image 7" descr="Une image contenant habits, intérieur, femme, personne&#10;&#10;Description générée automatiquement">
            <a:extLst>
              <a:ext uri="{FF2B5EF4-FFF2-40B4-BE49-F238E27FC236}">
                <a16:creationId xmlns:a16="http://schemas.microsoft.com/office/drawing/2014/main" id="{FCDFFB12-A7E1-1F46-6808-C6123E8D4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9"/>
          <a:stretch/>
        </p:blipFill>
        <p:spPr>
          <a:xfrm>
            <a:off x="3040274" y="1471063"/>
            <a:ext cx="5632641" cy="369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0007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2259466" y="92258"/>
            <a:ext cx="11458119" cy="126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Rencontres nationales et régionales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F994BF-67A8-3ADA-E7CE-6E8F792F7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074" y="1118058"/>
            <a:ext cx="8882111" cy="4320000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E582592B-BE1B-BCE2-8B55-7443772C21F1}"/>
              </a:ext>
            </a:extLst>
          </p:cNvPr>
          <p:cNvSpPr/>
          <p:nvPr/>
        </p:nvSpPr>
        <p:spPr>
          <a:xfrm>
            <a:off x="1495000" y="5486165"/>
            <a:ext cx="8882111" cy="550667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Rencontre à Uzès – 8 décembre 2023</a:t>
            </a:r>
          </a:p>
        </p:txBody>
      </p:sp>
    </p:spTree>
    <p:extLst>
      <p:ext uri="{BB962C8B-B14F-4D97-AF65-F5344CB8AC3E}">
        <p14:creationId xmlns:p14="http://schemas.microsoft.com/office/powerpoint/2010/main" val="197460625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BBF5D-23EB-4AD5-BEC3-1D1C16AD8814}"/>
              </a:ext>
            </a:extLst>
          </p:cNvPr>
          <p:cNvSpPr/>
          <p:nvPr/>
        </p:nvSpPr>
        <p:spPr>
          <a:xfrm rot="5400000">
            <a:off x="2545925" y="107468"/>
            <a:ext cx="276132" cy="6993886"/>
          </a:xfrm>
          <a:prstGeom prst="rect">
            <a:avLst/>
          </a:prstGeom>
          <a:solidFill>
            <a:srgbClr val="D9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06150FA-3287-4892-BA1D-5F6FFBEF9E4E}"/>
              </a:ext>
            </a:extLst>
          </p:cNvPr>
          <p:cNvCxnSpPr>
            <a:cxnSpLocks/>
          </p:cNvCxnSpPr>
          <p:nvPr/>
        </p:nvCxnSpPr>
        <p:spPr>
          <a:xfrm>
            <a:off x="6329038" y="-1964001"/>
            <a:ext cx="0" cy="5743803"/>
          </a:xfrm>
          <a:prstGeom prst="line">
            <a:avLst/>
          </a:prstGeom>
          <a:ln w="44450" cap="rnd">
            <a:solidFill>
              <a:srgbClr val="D9912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5D359-478B-4F89-AA6E-66DE4F606620}"/>
              </a:ext>
            </a:extLst>
          </p:cNvPr>
          <p:cNvSpPr/>
          <p:nvPr/>
        </p:nvSpPr>
        <p:spPr>
          <a:xfrm rot="5400000">
            <a:off x="6897062" y="1477433"/>
            <a:ext cx="1445875" cy="1963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404EC91-F7CF-465C-8996-3227ABFD06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704" y="2259951"/>
            <a:ext cx="1460661" cy="12851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AAFE64-FF60-178A-034E-5828E3821AF3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D98D95-6649-C4E9-70CD-7B0051216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4" name="ZoneTexte 28">
            <a:extLst>
              <a:ext uri="{FF2B5EF4-FFF2-40B4-BE49-F238E27FC236}">
                <a16:creationId xmlns:a16="http://schemas.microsoft.com/office/drawing/2014/main" id="{4C9CD6C4-F38F-1501-F439-798D4DFE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2023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2022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259C0E-4E06-100E-9016-1FB7BF087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8CBDF1-F3F2-2411-6632-6A27625D7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AF741A-E04E-3FDF-79C7-213425E29E83}"/>
              </a:ext>
            </a:extLst>
          </p:cNvPr>
          <p:cNvSpPr txBox="1"/>
          <p:nvPr/>
        </p:nvSpPr>
        <p:spPr>
          <a:xfrm>
            <a:off x="-56436" y="2790088"/>
            <a:ext cx="6589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330099"/>
                </a:solidFill>
                <a:latin typeface="Adelle Sans" panose="02000503000000020004" pitchFamily="50" charset="0"/>
              </a:rPr>
              <a:t>LES GRANDS CHIFFRES</a:t>
            </a:r>
          </a:p>
        </p:txBody>
      </p:sp>
    </p:spTree>
    <p:extLst>
      <p:ext uri="{BB962C8B-B14F-4D97-AF65-F5344CB8AC3E}">
        <p14:creationId xmlns:p14="http://schemas.microsoft.com/office/powerpoint/2010/main" val="21280192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BBF5D-23EB-4AD5-BEC3-1D1C16AD8814}"/>
              </a:ext>
            </a:extLst>
          </p:cNvPr>
          <p:cNvSpPr/>
          <p:nvPr/>
        </p:nvSpPr>
        <p:spPr>
          <a:xfrm rot="5400000">
            <a:off x="2655107" y="1137096"/>
            <a:ext cx="276132" cy="6993886"/>
          </a:xfrm>
          <a:prstGeom prst="rect">
            <a:avLst/>
          </a:prstGeom>
          <a:solidFill>
            <a:srgbClr val="D9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06150FA-3287-4892-BA1D-5F6FFBEF9E4E}"/>
              </a:ext>
            </a:extLst>
          </p:cNvPr>
          <p:cNvCxnSpPr>
            <a:cxnSpLocks/>
          </p:cNvCxnSpPr>
          <p:nvPr/>
        </p:nvCxnSpPr>
        <p:spPr>
          <a:xfrm>
            <a:off x="6290116" y="-971698"/>
            <a:ext cx="0" cy="5743803"/>
          </a:xfrm>
          <a:prstGeom prst="line">
            <a:avLst/>
          </a:prstGeom>
          <a:ln w="44450" cap="rnd">
            <a:solidFill>
              <a:srgbClr val="D9912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5D359-478B-4F89-AA6E-66DE4F606620}"/>
              </a:ext>
            </a:extLst>
          </p:cNvPr>
          <p:cNvSpPr/>
          <p:nvPr/>
        </p:nvSpPr>
        <p:spPr>
          <a:xfrm rot="5400000">
            <a:off x="6820168" y="1408052"/>
            <a:ext cx="1445875" cy="1963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404EC91-F7CF-465C-8996-3227ABFD06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704" y="2259951"/>
            <a:ext cx="1460661" cy="12851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AAFE64-FF60-178A-034E-5828E3821AF3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D98D95-6649-C4E9-70CD-7B0051216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4" name="ZoneTexte 28">
            <a:extLst>
              <a:ext uri="{FF2B5EF4-FFF2-40B4-BE49-F238E27FC236}">
                <a16:creationId xmlns:a16="http://schemas.microsoft.com/office/drawing/2014/main" id="{4C9CD6C4-F38F-1501-F439-798D4DFE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259C0E-4E06-100E-9016-1FB7BF087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8CBDF1-F3F2-2411-6632-6A27625D7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2813374-0F64-3935-5535-6CA5422E3736}"/>
              </a:ext>
            </a:extLst>
          </p:cNvPr>
          <p:cNvSpPr txBox="1"/>
          <p:nvPr/>
        </p:nvSpPr>
        <p:spPr>
          <a:xfrm>
            <a:off x="-56436" y="2790088"/>
            <a:ext cx="6589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330099"/>
                </a:solidFill>
                <a:latin typeface="Adelle Sans" panose="02000503000000020004" pitchFamily="50" charset="0"/>
              </a:rPr>
              <a:t>QUARTIERS ANCIENS, QUARTIERS DURABLES</a:t>
            </a:r>
          </a:p>
        </p:txBody>
      </p:sp>
    </p:spTree>
    <p:extLst>
      <p:ext uri="{BB962C8B-B14F-4D97-AF65-F5344CB8AC3E}">
        <p14:creationId xmlns:p14="http://schemas.microsoft.com/office/powerpoint/2010/main" val="190508198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674D893-FE3C-22CE-7C45-BBCE297446BC}"/>
              </a:ext>
            </a:extLst>
          </p:cNvPr>
          <p:cNvSpPr txBox="1">
            <a:spLocks/>
          </p:cNvSpPr>
          <p:nvPr/>
        </p:nvSpPr>
        <p:spPr>
          <a:xfrm>
            <a:off x="603233" y="103047"/>
            <a:ext cx="11458119" cy="126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CREBA – Le centre de ressources pour la réhabilitation du bâti ancien / Rencontre nationale à Rouen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7AF8BEC-EEA2-D89D-FEAA-474F1B2154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302" y="2317498"/>
            <a:ext cx="5616000" cy="3744000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2E3F340B-DA60-EBE2-DD14-9E153C002C7C}"/>
              </a:ext>
            </a:extLst>
          </p:cNvPr>
          <p:cNvSpPr/>
          <p:nvPr/>
        </p:nvSpPr>
        <p:spPr>
          <a:xfrm>
            <a:off x="3148302" y="1672683"/>
            <a:ext cx="5616000" cy="610384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Colloque CREBA « Intervenir sur le bâti ancien à l’heure de la transition énergétique des territoires » 17 octobre 2023</a:t>
            </a:r>
          </a:p>
        </p:txBody>
      </p:sp>
    </p:spTree>
    <p:extLst>
      <p:ext uri="{BB962C8B-B14F-4D97-AF65-F5344CB8AC3E}">
        <p14:creationId xmlns:p14="http://schemas.microsoft.com/office/powerpoint/2010/main" val="195015825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674D893-FE3C-22CE-7C45-BBCE297446BC}"/>
              </a:ext>
            </a:extLst>
          </p:cNvPr>
          <p:cNvSpPr txBox="1">
            <a:spLocks/>
          </p:cNvSpPr>
          <p:nvPr/>
        </p:nvSpPr>
        <p:spPr>
          <a:xfrm>
            <a:off x="366940" y="-111872"/>
            <a:ext cx="11458119" cy="126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Concours national de reconquête des entrées de villes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14D9193-6327-EE78-CEC2-807C6F2151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4" b="14274"/>
          <a:stretch/>
        </p:blipFill>
        <p:spPr>
          <a:xfrm>
            <a:off x="3384667" y="1898549"/>
            <a:ext cx="5365572" cy="3888000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E9F98C03-92B1-2213-E217-801C3A805E26}"/>
              </a:ext>
            </a:extLst>
          </p:cNvPr>
          <p:cNvSpPr/>
          <p:nvPr/>
        </p:nvSpPr>
        <p:spPr>
          <a:xfrm>
            <a:off x="3384667" y="1100321"/>
            <a:ext cx="5394119" cy="692182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Equipes Lauréates du concours Entrées de Villes en présence de la ministre de la Culture, Rachida Dati et Dominique </a:t>
            </a:r>
            <a:r>
              <a:rPr lang="fr-FR" sz="1400" dirty="0" err="1">
                <a:latin typeface="Adelle Sans" panose="02000503000000020004" pitchFamily="50" charset="0"/>
              </a:rPr>
              <a:t>Consille</a:t>
            </a:r>
            <a:r>
              <a:rPr lang="fr-FR" sz="1400" dirty="0">
                <a:latin typeface="Adelle Sans" panose="02000503000000020004" pitchFamily="50" charset="0"/>
              </a:rPr>
              <a:t>, Directrice des programmes ACV et PVD </a:t>
            </a:r>
          </a:p>
        </p:txBody>
      </p:sp>
    </p:spTree>
    <p:extLst>
      <p:ext uri="{BB962C8B-B14F-4D97-AF65-F5344CB8AC3E}">
        <p14:creationId xmlns:p14="http://schemas.microsoft.com/office/powerpoint/2010/main" val="750215189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674D893-FE3C-22CE-7C45-BBCE297446BC}"/>
              </a:ext>
            </a:extLst>
          </p:cNvPr>
          <p:cNvSpPr txBox="1">
            <a:spLocks/>
          </p:cNvSpPr>
          <p:nvPr/>
        </p:nvSpPr>
        <p:spPr>
          <a:xfrm>
            <a:off x="426643" y="51268"/>
            <a:ext cx="11458119" cy="126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« 1 heure, 1 expérience » : Nature en centre ancien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2C04BF2-22CD-63FB-6658-8DC9B062AF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38" y="1044672"/>
            <a:ext cx="6892698" cy="4596028"/>
          </a:xfrm>
          <a:prstGeom prst="rect">
            <a:avLst/>
          </a:prstGeom>
        </p:spPr>
      </p:pic>
      <p:sp>
        <p:nvSpPr>
          <p:cNvPr id="9" name="Rectangle : avec coins arrondis en diagonale 8">
            <a:extLst>
              <a:ext uri="{FF2B5EF4-FFF2-40B4-BE49-F238E27FC236}">
                <a16:creationId xmlns:a16="http://schemas.microsoft.com/office/drawing/2014/main" id="{2987D115-C499-CC78-E08B-BADCEC20FF5B}"/>
              </a:ext>
            </a:extLst>
          </p:cNvPr>
          <p:cNvSpPr/>
          <p:nvPr/>
        </p:nvSpPr>
        <p:spPr>
          <a:xfrm>
            <a:off x="300692" y="5423480"/>
            <a:ext cx="5394119" cy="435480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Politique de Végétalisation en centre ancien</a:t>
            </a:r>
          </a:p>
        </p:txBody>
      </p:sp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F28581F9-40A0-DF5F-6A76-4FB302FC3B20}"/>
              </a:ext>
            </a:extLst>
          </p:cNvPr>
          <p:cNvSpPr/>
          <p:nvPr/>
        </p:nvSpPr>
        <p:spPr>
          <a:xfrm>
            <a:off x="7811639" y="1092839"/>
            <a:ext cx="4380361" cy="435480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latin typeface="Adelle Sans" panose="02000503000000020004" pitchFamily="50" charset="0"/>
              </a:rPr>
              <a:t>Recréer des sols vivants en centre ancien</a:t>
            </a:r>
          </a:p>
        </p:txBody>
      </p:sp>
      <p:sp>
        <p:nvSpPr>
          <p:cNvPr id="12" name="Rectangle : avec coins arrondis en diagonale 11">
            <a:extLst>
              <a:ext uri="{FF2B5EF4-FFF2-40B4-BE49-F238E27FC236}">
                <a16:creationId xmlns:a16="http://schemas.microsoft.com/office/drawing/2014/main" id="{4E5D58CB-0A8C-B2A3-5062-588292147D7B}"/>
              </a:ext>
            </a:extLst>
          </p:cNvPr>
          <p:cNvSpPr/>
          <p:nvPr/>
        </p:nvSpPr>
        <p:spPr>
          <a:xfrm>
            <a:off x="7811636" y="2225627"/>
            <a:ext cx="4380361" cy="435480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latin typeface="Adelle Sans" panose="02000503000000020004" pitchFamily="50" charset="0"/>
              </a:rPr>
              <a:t>La nature pour rendre la ville résiliente</a:t>
            </a:r>
          </a:p>
        </p:txBody>
      </p:sp>
      <p:sp>
        <p:nvSpPr>
          <p:cNvPr id="13" name="Rectangle : avec coins arrondis en diagonale 12">
            <a:extLst>
              <a:ext uri="{FF2B5EF4-FFF2-40B4-BE49-F238E27FC236}">
                <a16:creationId xmlns:a16="http://schemas.microsoft.com/office/drawing/2014/main" id="{F8CE552B-51F6-916F-AEA6-EEB8BF3BBCF2}"/>
              </a:ext>
            </a:extLst>
          </p:cNvPr>
          <p:cNvSpPr/>
          <p:nvPr/>
        </p:nvSpPr>
        <p:spPr>
          <a:xfrm>
            <a:off x="7811635" y="3258058"/>
            <a:ext cx="4380361" cy="435480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latin typeface="Adelle Sans" panose="02000503000000020004" pitchFamily="50" charset="0"/>
              </a:rPr>
              <a:t>Plan paysage et Nature en ville</a:t>
            </a:r>
          </a:p>
        </p:txBody>
      </p:sp>
      <p:sp>
        <p:nvSpPr>
          <p:cNvPr id="14" name="Rectangle : avec coins arrondis en diagonale 13">
            <a:extLst>
              <a:ext uri="{FF2B5EF4-FFF2-40B4-BE49-F238E27FC236}">
                <a16:creationId xmlns:a16="http://schemas.microsoft.com/office/drawing/2014/main" id="{8BBA2838-0A68-5AD7-B774-AA1654CD09E8}"/>
              </a:ext>
            </a:extLst>
          </p:cNvPr>
          <p:cNvSpPr/>
          <p:nvPr/>
        </p:nvSpPr>
        <p:spPr>
          <a:xfrm>
            <a:off x="7811634" y="4437002"/>
            <a:ext cx="4380361" cy="435480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latin typeface="Adelle Sans" panose="02000503000000020004" pitchFamily="50" charset="0"/>
              </a:rPr>
              <a:t>L’eau dans la valorisation des espaces publics</a:t>
            </a:r>
          </a:p>
        </p:txBody>
      </p:sp>
    </p:spTree>
    <p:extLst>
      <p:ext uri="{BB962C8B-B14F-4D97-AF65-F5344CB8AC3E}">
        <p14:creationId xmlns:p14="http://schemas.microsoft.com/office/powerpoint/2010/main" val="3816023452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BBF5D-23EB-4AD5-BEC3-1D1C16AD8814}"/>
              </a:ext>
            </a:extLst>
          </p:cNvPr>
          <p:cNvSpPr/>
          <p:nvPr/>
        </p:nvSpPr>
        <p:spPr>
          <a:xfrm rot="5400000">
            <a:off x="2655107" y="1137096"/>
            <a:ext cx="276132" cy="6993886"/>
          </a:xfrm>
          <a:prstGeom prst="rect">
            <a:avLst/>
          </a:prstGeom>
          <a:solidFill>
            <a:srgbClr val="D9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06150FA-3287-4892-BA1D-5F6FFBEF9E4E}"/>
              </a:ext>
            </a:extLst>
          </p:cNvPr>
          <p:cNvCxnSpPr>
            <a:cxnSpLocks/>
          </p:cNvCxnSpPr>
          <p:nvPr/>
        </p:nvCxnSpPr>
        <p:spPr>
          <a:xfrm>
            <a:off x="6290116" y="-971698"/>
            <a:ext cx="0" cy="5743803"/>
          </a:xfrm>
          <a:prstGeom prst="line">
            <a:avLst/>
          </a:prstGeom>
          <a:ln w="44450" cap="rnd">
            <a:solidFill>
              <a:srgbClr val="D9912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5D359-478B-4F89-AA6E-66DE4F606620}"/>
              </a:ext>
            </a:extLst>
          </p:cNvPr>
          <p:cNvSpPr/>
          <p:nvPr/>
        </p:nvSpPr>
        <p:spPr>
          <a:xfrm rot="5400000">
            <a:off x="6820168" y="1408052"/>
            <a:ext cx="1445875" cy="1963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404EC91-F7CF-465C-8996-3227ABFD06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704" y="2259951"/>
            <a:ext cx="1460661" cy="12851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AAFE64-FF60-178A-034E-5828E3821AF3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D98D95-6649-C4E9-70CD-7B0051216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4" name="ZoneTexte 28">
            <a:extLst>
              <a:ext uri="{FF2B5EF4-FFF2-40B4-BE49-F238E27FC236}">
                <a16:creationId xmlns:a16="http://schemas.microsoft.com/office/drawing/2014/main" id="{4C9CD6C4-F38F-1501-F439-798D4DFE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259C0E-4E06-100E-9016-1FB7BF087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8CBDF1-F3F2-2411-6632-6A27625D7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8DC945F-AE60-57DA-F591-1CB1DA947152}"/>
              </a:ext>
            </a:extLst>
          </p:cNvPr>
          <p:cNvSpPr txBox="1"/>
          <p:nvPr/>
        </p:nvSpPr>
        <p:spPr>
          <a:xfrm>
            <a:off x="-56436" y="2790088"/>
            <a:ext cx="6589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330099"/>
                </a:solidFill>
                <a:latin typeface="Adelle Sans" panose="02000503000000020004" pitchFamily="50" charset="0"/>
              </a:rPr>
              <a:t>MÉDIATION, LABELS </a:t>
            </a:r>
          </a:p>
          <a:p>
            <a:r>
              <a:rPr lang="fr-FR" sz="4000" b="1" dirty="0">
                <a:solidFill>
                  <a:srgbClr val="330099"/>
                </a:solidFill>
                <a:latin typeface="Adelle Sans" panose="02000503000000020004" pitchFamily="50" charset="0"/>
              </a:rPr>
              <a:t>ET PARTICIPATION</a:t>
            </a:r>
          </a:p>
          <a:p>
            <a:r>
              <a:rPr lang="fr-FR" sz="4000" b="1" dirty="0">
                <a:solidFill>
                  <a:srgbClr val="330099"/>
                </a:solidFill>
                <a:latin typeface="Adelle Sans" panose="02000503000000020004" pitchFamily="50" charset="0"/>
              </a:rPr>
              <a:t>CITOYENNE</a:t>
            </a:r>
          </a:p>
        </p:txBody>
      </p:sp>
    </p:spTree>
    <p:extLst>
      <p:ext uri="{BB962C8B-B14F-4D97-AF65-F5344CB8AC3E}">
        <p14:creationId xmlns:p14="http://schemas.microsoft.com/office/powerpoint/2010/main" val="3157578980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829574" y="-15429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Groupe de travail Ville et Pays d’Art et d’Histoire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B622041-9617-7418-E1CA-5FCA876F6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495" y="1027079"/>
            <a:ext cx="4243008" cy="4464000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8F29AA86-7651-B59D-3422-AD3CF11583BA}"/>
              </a:ext>
            </a:extLst>
          </p:cNvPr>
          <p:cNvSpPr/>
          <p:nvPr/>
        </p:nvSpPr>
        <p:spPr>
          <a:xfrm>
            <a:off x="3618495" y="5548064"/>
            <a:ext cx="4243008" cy="467502"/>
          </a:xfrm>
          <a:prstGeom prst="round2Diag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Groupe de travail «  Ville et pays d’art et d’histoire » </a:t>
            </a:r>
            <a:r>
              <a:rPr lang="fr-FR" sz="1400" i="1" dirty="0">
                <a:latin typeface="Adelle Sans" panose="02000503000000020004" pitchFamily="50" charset="0"/>
              </a:rPr>
              <a:t>Paris, 13 Novembre 2023</a:t>
            </a:r>
          </a:p>
        </p:txBody>
      </p:sp>
    </p:spTree>
    <p:extLst>
      <p:ext uri="{BB962C8B-B14F-4D97-AF65-F5344CB8AC3E}">
        <p14:creationId xmlns:p14="http://schemas.microsoft.com/office/powerpoint/2010/main" val="2989279752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698926" y="71896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Accompagnement des Villes et Pays d’art et d’histoire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7734861-E787-2B20-C0DA-812FCD820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7320" y="1255139"/>
            <a:ext cx="5736765" cy="4246877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B8D3B601-F92C-E399-9F97-215B8D938CBF}"/>
              </a:ext>
            </a:extLst>
          </p:cNvPr>
          <p:cNvSpPr/>
          <p:nvPr/>
        </p:nvSpPr>
        <p:spPr>
          <a:xfrm>
            <a:off x="3307327" y="5554193"/>
            <a:ext cx="5716757" cy="467502"/>
          </a:xfrm>
          <a:prstGeom prst="round2Diag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Atelier Sites &amp; Cités à Pont-Audemer dédié au projet de Pays d’art et d’histoire – 8 novembre 2023</a:t>
            </a:r>
          </a:p>
        </p:txBody>
      </p:sp>
    </p:spTree>
    <p:extLst>
      <p:ext uri="{BB962C8B-B14F-4D97-AF65-F5344CB8AC3E}">
        <p14:creationId xmlns:p14="http://schemas.microsoft.com/office/powerpoint/2010/main" val="2653260160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268723" y="424409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Centre-Val-de-Loire « Connaitre pour protéger, Protéger pour agir »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B704383-DE60-52D7-ACC2-28A78B0599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0471" y="1575885"/>
            <a:ext cx="5858928" cy="3905952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DA826479-6658-50CF-4002-0FEBDEBB32B9}"/>
              </a:ext>
            </a:extLst>
          </p:cNvPr>
          <p:cNvSpPr/>
          <p:nvPr/>
        </p:nvSpPr>
        <p:spPr>
          <a:xfrm>
            <a:off x="3020471" y="5568008"/>
            <a:ext cx="5858928" cy="467502"/>
          </a:xfrm>
          <a:prstGeom prst="round2Diag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CIAP La Tuilerie - </a:t>
            </a:r>
            <a:r>
              <a:rPr lang="fr-FR" sz="1400" dirty="0" err="1">
                <a:latin typeface="Adelle Sans" panose="02000503000000020004" pitchFamily="50" charset="0"/>
              </a:rPr>
              <a:t>Guerche-sur-l’Aubois</a:t>
            </a:r>
            <a:endParaRPr lang="fr-FR" sz="1400" dirty="0">
              <a:latin typeface="Adelle Sans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679796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574931" y="366535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Grand-Est – «  Patrimoines, labels et tourisme responsables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F02438-8239-2538-58D1-2A1441089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153" y="1633076"/>
            <a:ext cx="7920002" cy="3564000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1F7F7CE2-B979-361D-6EF4-D487291A7449}"/>
              </a:ext>
            </a:extLst>
          </p:cNvPr>
          <p:cNvSpPr/>
          <p:nvPr/>
        </p:nvSpPr>
        <p:spPr>
          <a:xfrm>
            <a:off x="2568153" y="5268169"/>
            <a:ext cx="7920002" cy="467502"/>
          </a:xfrm>
          <a:prstGeom prst="round2Diag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Rencontre régionale Grand-Est «  Patrimoines, labels et tourisme responsable  »</a:t>
            </a:r>
          </a:p>
          <a:p>
            <a:pPr algn="ctr"/>
            <a:r>
              <a:rPr lang="fr-FR" sz="1400" dirty="0">
                <a:latin typeface="Adelle Sans" panose="02000503000000020004" pitchFamily="50" charset="0"/>
              </a:rPr>
              <a:t> </a:t>
            </a:r>
            <a:r>
              <a:rPr lang="fr-FR" sz="1400" i="1" dirty="0">
                <a:latin typeface="Adelle Sans" panose="02000503000000020004" pitchFamily="50" charset="0"/>
              </a:rPr>
              <a:t>Reims, 15 novembre 2023</a:t>
            </a:r>
          </a:p>
        </p:txBody>
      </p:sp>
    </p:spTree>
    <p:extLst>
      <p:ext uri="{BB962C8B-B14F-4D97-AF65-F5344CB8AC3E}">
        <p14:creationId xmlns:p14="http://schemas.microsoft.com/office/powerpoint/2010/main" val="800442578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574931" y="366535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« 1 heure, 1 expérience », médiation et participation citoyenne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AA73933-3AB0-01DF-7A23-21E2B1AF4A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931" y="1513217"/>
            <a:ext cx="5338711" cy="3564000"/>
          </a:xfrm>
          <a:prstGeom prst="rect">
            <a:avLst/>
          </a:prstGeom>
        </p:spPr>
      </p:pic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B870F3A7-3B0B-C66C-C87E-1D2E93E7CDA5}"/>
              </a:ext>
            </a:extLst>
          </p:cNvPr>
          <p:cNvSpPr/>
          <p:nvPr/>
        </p:nvSpPr>
        <p:spPr>
          <a:xfrm>
            <a:off x="574931" y="5208042"/>
            <a:ext cx="5338711" cy="467502"/>
          </a:xfrm>
          <a:prstGeom prst="round2Diag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Exposition à Saint-Nazaire</a:t>
            </a:r>
          </a:p>
        </p:txBody>
      </p:sp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4D9F6152-8DF8-93E9-45B2-9DE332ACE60F}"/>
              </a:ext>
            </a:extLst>
          </p:cNvPr>
          <p:cNvSpPr/>
          <p:nvPr/>
        </p:nvSpPr>
        <p:spPr>
          <a:xfrm>
            <a:off x="6853289" y="1513217"/>
            <a:ext cx="5338711" cy="467502"/>
          </a:xfrm>
          <a:prstGeom prst="round2Diag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latin typeface="Adelle Sans" panose="02000503000000020004" pitchFamily="50" charset="0"/>
              </a:rPr>
              <a:t>Centres d’interprétation de l’architecture et du patrimoine</a:t>
            </a:r>
          </a:p>
        </p:txBody>
      </p:sp>
      <p:sp>
        <p:nvSpPr>
          <p:cNvPr id="11" name="Rectangle : avec coins arrondis en diagonale 10">
            <a:extLst>
              <a:ext uri="{FF2B5EF4-FFF2-40B4-BE49-F238E27FC236}">
                <a16:creationId xmlns:a16="http://schemas.microsoft.com/office/drawing/2014/main" id="{FC18E27B-DBD2-E249-B688-5B699F1D36AF}"/>
              </a:ext>
            </a:extLst>
          </p:cNvPr>
          <p:cNvSpPr/>
          <p:nvPr/>
        </p:nvSpPr>
        <p:spPr>
          <a:xfrm>
            <a:off x="6853288" y="2537366"/>
            <a:ext cx="5338711" cy="467502"/>
          </a:xfrm>
          <a:prstGeom prst="round2Diag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latin typeface="Adelle Sans" panose="02000503000000020004" pitchFamily="50" charset="0"/>
              </a:rPr>
              <a:t>L’implication des habitants dans le patrimoine et le devenir de leur cadre de vie</a:t>
            </a:r>
          </a:p>
        </p:txBody>
      </p:sp>
      <p:sp>
        <p:nvSpPr>
          <p:cNvPr id="13" name="Rectangle : avec coins arrondis en diagonale 12">
            <a:extLst>
              <a:ext uri="{FF2B5EF4-FFF2-40B4-BE49-F238E27FC236}">
                <a16:creationId xmlns:a16="http://schemas.microsoft.com/office/drawing/2014/main" id="{55090525-F5AE-4107-8167-653D690DB2E7}"/>
              </a:ext>
            </a:extLst>
          </p:cNvPr>
          <p:cNvSpPr/>
          <p:nvPr/>
        </p:nvSpPr>
        <p:spPr>
          <a:xfrm>
            <a:off x="6853287" y="3561515"/>
            <a:ext cx="5338711" cy="467502"/>
          </a:xfrm>
          <a:prstGeom prst="round2Diag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latin typeface="Adelle Sans" panose="02000503000000020004" pitchFamily="50" charset="0"/>
              </a:rPr>
              <a:t>Médiation des patrimoines auprès d’un public familial</a:t>
            </a:r>
          </a:p>
        </p:txBody>
      </p:sp>
      <p:sp>
        <p:nvSpPr>
          <p:cNvPr id="14" name="Rectangle : avec coins arrondis en diagonale 13">
            <a:extLst>
              <a:ext uri="{FF2B5EF4-FFF2-40B4-BE49-F238E27FC236}">
                <a16:creationId xmlns:a16="http://schemas.microsoft.com/office/drawing/2014/main" id="{8341BCEE-44FE-7BE8-F424-A40BE7B570A2}"/>
              </a:ext>
            </a:extLst>
          </p:cNvPr>
          <p:cNvSpPr/>
          <p:nvPr/>
        </p:nvSpPr>
        <p:spPr>
          <a:xfrm>
            <a:off x="6853289" y="4609715"/>
            <a:ext cx="5338711" cy="467502"/>
          </a:xfrm>
          <a:prstGeom prst="round2Diag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latin typeface="Adelle Sans" panose="02000503000000020004" pitchFamily="50" charset="0"/>
              </a:rPr>
              <a:t>Sites patrimoniaux remarquables et outils de médiation et de participation citoyenne</a:t>
            </a:r>
          </a:p>
        </p:txBody>
      </p:sp>
    </p:spTree>
    <p:extLst>
      <p:ext uri="{BB962C8B-B14F-4D97-AF65-F5344CB8AC3E}">
        <p14:creationId xmlns:p14="http://schemas.microsoft.com/office/powerpoint/2010/main" val="27815371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45DDF7-07CC-E77B-2164-1B03D856133F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9DDCC1-BED5-B52E-7395-783162CB25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4" name="ZoneTexte 28">
            <a:extLst>
              <a:ext uri="{FF2B5EF4-FFF2-40B4-BE49-F238E27FC236}">
                <a16:creationId xmlns:a16="http://schemas.microsoft.com/office/drawing/2014/main" id="{53D03923-4D54-E727-C4F6-EED6CC52E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043C7A-913E-A70A-E6A1-C11183D1A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260665B-7328-DA6A-13EC-1D65CE4603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FF5ED9-8D11-7A1C-CAC2-D9398ACEC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923" y="56210"/>
            <a:ext cx="4778154" cy="59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36570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BBF5D-23EB-4AD5-BEC3-1D1C16AD8814}"/>
              </a:ext>
            </a:extLst>
          </p:cNvPr>
          <p:cNvSpPr/>
          <p:nvPr/>
        </p:nvSpPr>
        <p:spPr>
          <a:xfrm rot="5400000">
            <a:off x="2655107" y="1137096"/>
            <a:ext cx="276132" cy="6993886"/>
          </a:xfrm>
          <a:prstGeom prst="rect">
            <a:avLst/>
          </a:prstGeom>
          <a:solidFill>
            <a:srgbClr val="D9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06150FA-3287-4892-BA1D-5F6FFBEF9E4E}"/>
              </a:ext>
            </a:extLst>
          </p:cNvPr>
          <p:cNvCxnSpPr>
            <a:cxnSpLocks/>
          </p:cNvCxnSpPr>
          <p:nvPr/>
        </p:nvCxnSpPr>
        <p:spPr>
          <a:xfrm>
            <a:off x="6290116" y="-971698"/>
            <a:ext cx="0" cy="5743803"/>
          </a:xfrm>
          <a:prstGeom prst="line">
            <a:avLst/>
          </a:prstGeom>
          <a:ln w="44450" cap="rnd">
            <a:solidFill>
              <a:srgbClr val="D9912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5D359-478B-4F89-AA6E-66DE4F606620}"/>
              </a:ext>
            </a:extLst>
          </p:cNvPr>
          <p:cNvSpPr/>
          <p:nvPr/>
        </p:nvSpPr>
        <p:spPr>
          <a:xfrm rot="5400000">
            <a:off x="6820168" y="1408052"/>
            <a:ext cx="1445875" cy="1963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404EC91-F7CF-465C-8996-3227ABFD06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704" y="2259951"/>
            <a:ext cx="1460661" cy="12851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AAFE64-FF60-178A-034E-5828E3821AF3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D98D95-6649-C4E9-70CD-7B0051216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4" name="ZoneTexte 28">
            <a:extLst>
              <a:ext uri="{FF2B5EF4-FFF2-40B4-BE49-F238E27FC236}">
                <a16:creationId xmlns:a16="http://schemas.microsoft.com/office/drawing/2014/main" id="{4C9CD6C4-F38F-1501-F439-798D4DFE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259C0E-4E06-100E-9016-1FB7BF087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8CBDF1-F3F2-2411-6632-6A27625D7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E7C99D5-003A-5FB6-7480-178BAB0A7F84}"/>
              </a:ext>
            </a:extLst>
          </p:cNvPr>
          <p:cNvSpPr txBox="1"/>
          <p:nvPr/>
        </p:nvSpPr>
        <p:spPr>
          <a:xfrm>
            <a:off x="0" y="2556981"/>
            <a:ext cx="6589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330099"/>
                </a:solidFill>
                <a:latin typeface="Adelle Sans" panose="02000503000000020004" pitchFamily="50" charset="0"/>
              </a:rPr>
              <a:t>RENFORCER L’ATTRACTIVITÉ DE NOS TERRITOIRES</a:t>
            </a:r>
          </a:p>
        </p:txBody>
      </p:sp>
    </p:spTree>
    <p:extLst>
      <p:ext uri="{BB962C8B-B14F-4D97-AF65-F5344CB8AC3E}">
        <p14:creationId xmlns:p14="http://schemas.microsoft.com/office/powerpoint/2010/main" val="181621061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268723" y="319714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Tourisme patrimonial #RemarquableFrance, une stratégie de promotion pour valoriser les destinations de Sites &amp; Cités </a:t>
            </a:r>
          </a:p>
          <a:p>
            <a:pPr algn="ctr"/>
            <a:endParaRPr lang="fr-FR" sz="3600" dirty="0">
              <a:solidFill>
                <a:srgbClr val="432B90"/>
              </a:solidFill>
              <a:latin typeface="Adelle Sans" panose="02000503000000020004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8" name="Image 17" descr="Une image contenant plein air, ciel, nuage, arbre&#10;&#10;Description générée automatiquement">
            <a:extLst>
              <a:ext uri="{FF2B5EF4-FFF2-40B4-BE49-F238E27FC236}">
                <a16:creationId xmlns:a16="http://schemas.microsoft.com/office/drawing/2014/main" id="{E9A64BA6-F294-70D1-E510-06EC1254DB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02" y="1250960"/>
            <a:ext cx="4608000" cy="460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36B6AE-FCE0-45A2-E50B-0D98DB0069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9926" y="1250960"/>
            <a:ext cx="5745895" cy="4191322"/>
          </a:xfrm>
          <a:prstGeom prst="rect">
            <a:avLst/>
          </a:prstGeom>
        </p:spPr>
      </p:pic>
      <p:sp>
        <p:nvSpPr>
          <p:cNvPr id="13" name="Rectangle : avec coins arrondis en diagonale 12">
            <a:extLst>
              <a:ext uri="{FF2B5EF4-FFF2-40B4-BE49-F238E27FC236}">
                <a16:creationId xmlns:a16="http://schemas.microsoft.com/office/drawing/2014/main" id="{06072D74-263F-634C-FFBA-6C5E5E01C138}"/>
              </a:ext>
            </a:extLst>
          </p:cNvPr>
          <p:cNvSpPr/>
          <p:nvPr/>
        </p:nvSpPr>
        <p:spPr>
          <a:xfrm>
            <a:off x="9549972" y="5505270"/>
            <a:ext cx="2145849" cy="46750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Besançon</a:t>
            </a:r>
          </a:p>
        </p:txBody>
      </p:sp>
    </p:spTree>
    <p:extLst>
      <p:ext uri="{BB962C8B-B14F-4D97-AF65-F5344CB8AC3E}">
        <p14:creationId xmlns:p14="http://schemas.microsoft.com/office/powerpoint/2010/main" val="2810587862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473846" y="534701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Nouvelle participation de Sites &amp; Cités au salon international du patrimoine culturel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1EE7FBA2-7D44-2104-1E08-D636BC289BB3}"/>
              </a:ext>
            </a:extLst>
          </p:cNvPr>
          <p:cNvSpPr/>
          <p:nvPr/>
        </p:nvSpPr>
        <p:spPr>
          <a:xfrm>
            <a:off x="4078433" y="5320600"/>
            <a:ext cx="4333757" cy="67594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Salon International du Patrimoine  Culturel «  Conférence Villes et pays d’Art et d’histoire » </a:t>
            </a:r>
            <a:r>
              <a:rPr lang="fr-FR" sz="1400" i="1" dirty="0">
                <a:latin typeface="Adelle Sans" panose="02000503000000020004" pitchFamily="50" charset="0"/>
              </a:rPr>
              <a:t>Paris, jeudi 2 novembre 2023 </a:t>
            </a:r>
          </a:p>
        </p:txBody>
      </p:sp>
      <p:pic>
        <p:nvPicPr>
          <p:cNvPr id="11" name="Image 10" descr="Une image contenant texte, habits, intérieur, mur&#10;&#10;Description générée automatiquement">
            <a:extLst>
              <a:ext uri="{FF2B5EF4-FFF2-40B4-BE49-F238E27FC236}">
                <a16:creationId xmlns:a16="http://schemas.microsoft.com/office/drawing/2014/main" id="{03D65ECC-DD2D-B0BB-20E9-364F1976B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263" y="2106915"/>
            <a:ext cx="3510096" cy="263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68621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473846" y="534701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Participation de Sites &amp; Cités au SITEM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8603F6-65CE-FF1F-FF07-A54B66DF6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2" r="14122"/>
          <a:stretch/>
        </p:blipFill>
        <p:spPr>
          <a:xfrm rot="5400000">
            <a:off x="3802734" y="1809923"/>
            <a:ext cx="4363508" cy="4176000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0FA8F024-D663-BBA4-FDEF-8EBA03A66802}"/>
              </a:ext>
            </a:extLst>
          </p:cNvPr>
          <p:cNvSpPr/>
          <p:nvPr/>
        </p:nvSpPr>
        <p:spPr>
          <a:xfrm>
            <a:off x="5425932" y="5402058"/>
            <a:ext cx="2646556" cy="67594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i="1" dirty="0">
                <a:latin typeface="Adelle Sans" panose="02000503000000020004" pitchFamily="50" charset="0"/>
              </a:rPr>
              <a:t>SITEM, Paris, 28 mars 2023</a:t>
            </a:r>
          </a:p>
        </p:txBody>
      </p:sp>
    </p:spTree>
    <p:extLst>
      <p:ext uri="{BB962C8B-B14F-4D97-AF65-F5344CB8AC3E}">
        <p14:creationId xmlns:p14="http://schemas.microsoft.com/office/powerpoint/2010/main" val="58611692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473846" y="534701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Itinérance de l’exposition « France. Patrimoines et Territoires d’exception »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AEC6560-ADA9-80CE-57F4-DDA471B00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8000" y="1852481"/>
            <a:ext cx="5616000" cy="4212000"/>
          </a:xfrm>
          <a:prstGeom prst="rect">
            <a:avLst/>
          </a:prstGeom>
        </p:spPr>
      </p:pic>
      <p:sp>
        <p:nvSpPr>
          <p:cNvPr id="11" name="Rectangle : avec coins arrondis en diagonale 10">
            <a:extLst>
              <a:ext uri="{FF2B5EF4-FFF2-40B4-BE49-F238E27FC236}">
                <a16:creationId xmlns:a16="http://schemas.microsoft.com/office/drawing/2014/main" id="{10301C4C-D6D3-8468-7FD1-40EC480F1C1C}"/>
              </a:ext>
            </a:extLst>
          </p:cNvPr>
          <p:cNvSpPr/>
          <p:nvPr/>
        </p:nvSpPr>
        <p:spPr>
          <a:xfrm>
            <a:off x="3288000" y="5344035"/>
            <a:ext cx="4333757" cy="67594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Présentation de l’exposition « France, Patrimoines et Territoires d’Exception » lors de la semaine des métiers et du tourisme</a:t>
            </a:r>
          </a:p>
        </p:txBody>
      </p:sp>
    </p:spTree>
    <p:extLst>
      <p:ext uri="{BB962C8B-B14F-4D97-AF65-F5344CB8AC3E}">
        <p14:creationId xmlns:p14="http://schemas.microsoft.com/office/powerpoint/2010/main" val="408628721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473846" y="534701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Groupe de travail «  Réhabilitation du patrimoine » avec la Direction Générale des Entreprises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CD4BD8D-AFD3-7EC7-B46C-042FD7425B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3455" y="2703426"/>
            <a:ext cx="5866367" cy="3348000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D70FD4CA-A144-AE34-88F9-564DD5BC8653}"/>
              </a:ext>
            </a:extLst>
          </p:cNvPr>
          <p:cNvSpPr/>
          <p:nvPr/>
        </p:nvSpPr>
        <p:spPr>
          <a:xfrm>
            <a:off x="3043455" y="1982980"/>
            <a:ext cx="5866367" cy="67594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Lancement du groupe «  Réhabilitation du patrimoine » par Olivia Grégoire, Ministre chargée du tourisme – Paris </a:t>
            </a:r>
          </a:p>
        </p:txBody>
      </p:sp>
    </p:spTree>
    <p:extLst>
      <p:ext uri="{BB962C8B-B14F-4D97-AF65-F5344CB8AC3E}">
        <p14:creationId xmlns:p14="http://schemas.microsoft.com/office/powerpoint/2010/main" val="3340960534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473846" y="534701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Collaboration avec les « Plus beaux détours de France »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0" name="Image 9" descr="Une image contenant texte, capture d’écran, Brochure, affiche&#10;&#10;Description générée automatiquement">
            <a:extLst>
              <a:ext uri="{FF2B5EF4-FFF2-40B4-BE49-F238E27FC236}">
                <a16:creationId xmlns:a16="http://schemas.microsoft.com/office/drawing/2014/main" id="{FEAAF841-20CB-3C0C-4207-08EDBF1F8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77" y="1722907"/>
            <a:ext cx="688543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00548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105855" y="265293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Outils Digitaux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0" name="Image 9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59884BD8-CDB7-E0F7-EC89-D77B9DB731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90" y="1574960"/>
            <a:ext cx="3890669" cy="4284000"/>
          </a:xfrm>
          <a:prstGeom prst="rect">
            <a:avLst/>
          </a:prstGeom>
          <a:ln>
            <a:solidFill>
              <a:srgbClr val="9958A1"/>
            </a:solidFill>
          </a:ln>
        </p:spPr>
      </p:pic>
      <p:sp>
        <p:nvSpPr>
          <p:cNvPr id="12" name="Rectangle : avec coins arrondis en diagonale 11">
            <a:extLst>
              <a:ext uri="{FF2B5EF4-FFF2-40B4-BE49-F238E27FC236}">
                <a16:creationId xmlns:a16="http://schemas.microsoft.com/office/drawing/2014/main" id="{4964E082-FC83-6FF4-C5B1-D3E011262AE4}"/>
              </a:ext>
            </a:extLst>
          </p:cNvPr>
          <p:cNvSpPr/>
          <p:nvPr/>
        </p:nvSpPr>
        <p:spPr>
          <a:xfrm>
            <a:off x="8860524" y="5218372"/>
            <a:ext cx="2770625" cy="67594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Newsletter de Sites et Cités remarquables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BA06FD4-908C-2C83-BCE3-A4710C854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9" y="2081783"/>
            <a:ext cx="3471084" cy="1099945"/>
          </a:xfrm>
          <a:prstGeom prst="rect">
            <a:avLst/>
          </a:prstGeom>
          <a:ln>
            <a:solidFill>
              <a:srgbClr val="9958A1"/>
            </a:solidFill>
          </a:ln>
        </p:spPr>
      </p:pic>
    </p:spTree>
    <p:extLst>
      <p:ext uri="{BB962C8B-B14F-4D97-AF65-F5344CB8AC3E}">
        <p14:creationId xmlns:p14="http://schemas.microsoft.com/office/powerpoint/2010/main" val="1173222707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105855" y="265293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Panneaux d’entrées de villes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9884BD8-CDB7-E0F7-EC89-D77B9DB73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679" y="1433776"/>
            <a:ext cx="3890669" cy="3852825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30B335D8-D9AA-7DC9-5E21-9A48610214F5}"/>
              </a:ext>
            </a:extLst>
          </p:cNvPr>
          <p:cNvSpPr/>
          <p:nvPr/>
        </p:nvSpPr>
        <p:spPr>
          <a:xfrm>
            <a:off x="3941679" y="5339624"/>
            <a:ext cx="2770625" cy="675942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Panneau entrée de villes à Corbara</a:t>
            </a:r>
          </a:p>
        </p:txBody>
      </p:sp>
    </p:spTree>
    <p:extLst>
      <p:ext uri="{BB962C8B-B14F-4D97-AF65-F5344CB8AC3E}">
        <p14:creationId xmlns:p14="http://schemas.microsoft.com/office/powerpoint/2010/main" val="897857593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473846" y="534701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Nouvelles publications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DC2414-ADD5-4C0D-2463-94050B06E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" b="2047"/>
          <a:stretch/>
        </p:blipFill>
        <p:spPr>
          <a:xfrm>
            <a:off x="2663041" y="1580857"/>
            <a:ext cx="2869151" cy="390174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FED86E-F88A-A595-59F2-9C9748A12D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" b="328"/>
          <a:stretch/>
        </p:blipFill>
        <p:spPr>
          <a:xfrm>
            <a:off x="6744123" y="1583970"/>
            <a:ext cx="2759086" cy="3888852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71ED89E7-191B-647C-E2F8-15EFC2DBB617}"/>
              </a:ext>
            </a:extLst>
          </p:cNvPr>
          <p:cNvSpPr/>
          <p:nvPr/>
        </p:nvSpPr>
        <p:spPr>
          <a:xfrm>
            <a:off x="2811458" y="5482603"/>
            <a:ext cx="2586338" cy="542744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Catalogue de Formations de</a:t>
            </a:r>
          </a:p>
          <a:p>
            <a:pPr algn="ctr"/>
            <a:r>
              <a:rPr lang="fr-FR" sz="1400" dirty="0">
                <a:latin typeface="Adelle Sans" panose="02000503000000020004" pitchFamily="50" charset="0"/>
              </a:rPr>
              <a:t> Sites &amp; Cités </a:t>
            </a:r>
          </a:p>
        </p:txBody>
      </p:sp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11ABBB02-F697-48A1-AB3B-D26568E78DB7}"/>
              </a:ext>
            </a:extLst>
          </p:cNvPr>
          <p:cNvSpPr/>
          <p:nvPr/>
        </p:nvSpPr>
        <p:spPr>
          <a:xfrm>
            <a:off x="6900922" y="5472822"/>
            <a:ext cx="2445488" cy="542744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Guide de l’adhérent de Sites &amp; Cités </a:t>
            </a:r>
          </a:p>
        </p:txBody>
      </p:sp>
    </p:spTree>
    <p:extLst>
      <p:ext uri="{BB962C8B-B14F-4D97-AF65-F5344CB8AC3E}">
        <p14:creationId xmlns:p14="http://schemas.microsoft.com/office/powerpoint/2010/main" val="307628429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45DDF7-07CC-E77B-2164-1B03D856133F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9DDCC1-BED5-B52E-7395-783162CB25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4" name="ZoneTexte 28">
            <a:extLst>
              <a:ext uri="{FF2B5EF4-FFF2-40B4-BE49-F238E27FC236}">
                <a16:creationId xmlns:a16="http://schemas.microsoft.com/office/drawing/2014/main" id="{53D03923-4D54-E727-C4F6-EED6CC52E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043C7A-913E-A70A-E6A1-C11183D1A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260665B-7328-DA6A-13EC-1D65CE4603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A66FBD-DE98-75F9-5AE9-BB1738E33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559" y="61006"/>
            <a:ext cx="3883097" cy="587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71527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161248" y="426439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Atrium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FED86E-F88A-A595-59F2-9C9748A12D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r="14526"/>
          <a:stretch/>
        </p:blipFill>
        <p:spPr>
          <a:xfrm>
            <a:off x="4619717" y="2200585"/>
            <a:ext cx="2445488" cy="3446845"/>
          </a:xfrm>
          <a:prstGeom prst="rect">
            <a:avLst/>
          </a:prstGeom>
        </p:spPr>
      </p:pic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11ABBB02-F697-48A1-AB3B-D26568E78DB7}"/>
              </a:ext>
            </a:extLst>
          </p:cNvPr>
          <p:cNvSpPr/>
          <p:nvPr/>
        </p:nvSpPr>
        <p:spPr>
          <a:xfrm>
            <a:off x="4619717" y="1560561"/>
            <a:ext cx="2445488" cy="542744"/>
          </a:xfrm>
          <a:prstGeom prst="round2DiagRect">
            <a:avLst/>
          </a:prstGeom>
          <a:solidFill>
            <a:srgbClr val="995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Revue 99 d’ Atrium - été 2023</a:t>
            </a:r>
          </a:p>
        </p:txBody>
      </p:sp>
    </p:spTree>
    <p:extLst>
      <p:ext uri="{BB962C8B-B14F-4D97-AF65-F5344CB8AC3E}">
        <p14:creationId xmlns:p14="http://schemas.microsoft.com/office/powerpoint/2010/main" val="2749950015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BBF5D-23EB-4AD5-BEC3-1D1C16AD8814}"/>
              </a:ext>
            </a:extLst>
          </p:cNvPr>
          <p:cNvSpPr/>
          <p:nvPr/>
        </p:nvSpPr>
        <p:spPr>
          <a:xfrm rot="5400000">
            <a:off x="2926332" y="1137096"/>
            <a:ext cx="276132" cy="6993886"/>
          </a:xfrm>
          <a:prstGeom prst="rect">
            <a:avLst/>
          </a:prstGeom>
          <a:solidFill>
            <a:srgbClr val="D9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06150FA-3287-4892-BA1D-5F6FFBEF9E4E}"/>
              </a:ext>
            </a:extLst>
          </p:cNvPr>
          <p:cNvCxnSpPr>
            <a:cxnSpLocks/>
          </p:cNvCxnSpPr>
          <p:nvPr/>
        </p:nvCxnSpPr>
        <p:spPr>
          <a:xfrm>
            <a:off x="6561341" y="-971698"/>
            <a:ext cx="0" cy="5743803"/>
          </a:xfrm>
          <a:prstGeom prst="line">
            <a:avLst/>
          </a:prstGeom>
          <a:ln w="44450" cap="rnd">
            <a:solidFill>
              <a:srgbClr val="D9912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5D359-478B-4F89-AA6E-66DE4F606620}"/>
              </a:ext>
            </a:extLst>
          </p:cNvPr>
          <p:cNvSpPr/>
          <p:nvPr/>
        </p:nvSpPr>
        <p:spPr>
          <a:xfrm rot="5400000">
            <a:off x="6820168" y="1408052"/>
            <a:ext cx="1445875" cy="1963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404EC91-F7CF-465C-8996-3227ABFD06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704" y="2259951"/>
            <a:ext cx="1460661" cy="12851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AAFE64-FF60-178A-034E-5828E3821AF3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D98D95-6649-C4E9-70CD-7B0051216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4" name="ZoneTexte 28">
            <a:extLst>
              <a:ext uri="{FF2B5EF4-FFF2-40B4-BE49-F238E27FC236}">
                <a16:creationId xmlns:a16="http://schemas.microsoft.com/office/drawing/2014/main" id="{4C9CD6C4-F38F-1501-F439-798D4DFE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259C0E-4E06-100E-9016-1FB7BF087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8CBDF1-F3F2-2411-6632-6A27625D7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75987CF-77BB-92D1-86E9-EFBC2E86AF94}"/>
              </a:ext>
            </a:extLst>
          </p:cNvPr>
          <p:cNvSpPr txBox="1"/>
          <p:nvPr/>
        </p:nvSpPr>
        <p:spPr>
          <a:xfrm>
            <a:off x="0" y="2118420"/>
            <a:ext cx="6589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330099"/>
                </a:solidFill>
                <a:latin typeface="Adelle Sans" panose="02000503000000020004" pitchFamily="50" charset="0"/>
              </a:rPr>
              <a:t>VALORISER L’EXPERTISE </a:t>
            </a:r>
          </a:p>
          <a:p>
            <a:r>
              <a:rPr lang="fr-FR" sz="4000" b="1" dirty="0">
                <a:solidFill>
                  <a:srgbClr val="330099"/>
                </a:solidFill>
                <a:latin typeface="Adelle Sans" panose="02000503000000020004" pitchFamily="50" charset="0"/>
              </a:rPr>
              <a:t>DES VILLES ET TERRITOIRES A L’ ÉCHELLE</a:t>
            </a:r>
          </a:p>
        </p:txBody>
      </p:sp>
    </p:spTree>
    <p:extLst>
      <p:ext uri="{BB962C8B-B14F-4D97-AF65-F5344CB8AC3E}">
        <p14:creationId xmlns:p14="http://schemas.microsoft.com/office/powerpoint/2010/main" val="2308399529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473846" y="534701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Nouvel appel à projets «  Patrimoine et coopération décentralisée » 2023-2025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68D690-245E-D45F-75F8-BB6859720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1" t="5113" r="-391" b="-5113"/>
          <a:stretch/>
        </p:blipFill>
        <p:spPr>
          <a:xfrm>
            <a:off x="473846" y="2421281"/>
            <a:ext cx="5279137" cy="3615551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718A3A29-0772-6B09-FDA6-36D584E40088}"/>
              </a:ext>
            </a:extLst>
          </p:cNvPr>
          <p:cNvSpPr/>
          <p:nvPr/>
        </p:nvSpPr>
        <p:spPr>
          <a:xfrm>
            <a:off x="3114675" y="1918244"/>
            <a:ext cx="7086599" cy="431844"/>
          </a:xfrm>
          <a:prstGeom prst="round2Diag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Villes d’Antigua Guatemala et de Saint-Pierre-de-la-Martinique, retenues dans le premier appel à projets « Patrimoines et coopération décentralisée »</a:t>
            </a:r>
          </a:p>
        </p:txBody>
      </p:sp>
      <p:pic>
        <p:nvPicPr>
          <p:cNvPr id="11" name="Image 10" descr="Une image contenant plein air, nature, ciel, montagne&#10;&#10;Description générée automatiquement">
            <a:extLst>
              <a:ext uri="{FF2B5EF4-FFF2-40B4-BE49-F238E27FC236}">
                <a16:creationId xmlns:a16="http://schemas.microsoft.com/office/drawing/2014/main" id="{234E4CDF-A3D6-10B0-2914-2EFFDBBE34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18" y="2421281"/>
            <a:ext cx="4583571" cy="343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23757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473846" y="534701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Semaine de formation internationale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0BC606-E4EF-4929-5B7E-3C250E39A7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4091" y="1893835"/>
            <a:ext cx="7401935" cy="3330870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D44E5FA0-A881-B5C1-2D33-2A7C2F5E9E02}"/>
              </a:ext>
            </a:extLst>
          </p:cNvPr>
          <p:cNvSpPr/>
          <p:nvPr/>
        </p:nvSpPr>
        <p:spPr>
          <a:xfrm>
            <a:off x="2454090" y="5274885"/>
            <a:ext cx="7401935" cy="734625"/>
          </a:xfrm>
          <a:prstGeom prst="round2Diag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Les participants de la  9</a:t>
            </a:r>
            <a:r>
              <a:rPr lang="fr-FR" sz="1400" baseline="30000" dirty="0">
                <a:latin typeface="Adelle Sans" panose="02000503000000020004" pitchFamily="50" charset="0"/>
              </a:rPr>
              <a:t>ème</a:t>
            </a:r>
            <a:r>
              <a:rPr lang="fr-FR" sz="1400" dirty="0">
                <a:latin typeface="Adelle Sans" panose="02000503000000020004" pitchFamily="50" charset="0"/>
              </a:rPr>
              <a:t> édition de la Semaine de formation internationale à la salle  San Subra de la ville de Toulouse lors de la journée d’ouverture</a:t>
            </a:r>
          </a:p>
          <a:p>
            <a:pPr algn="ctr"/>
            <a:r>
              <a:rPr lang="fr-FR" sz="1400" dirty="0">
                <a:latin typeface="Adelle Sans" panose="02000503000000020004" pitchFamily="50" charset="0"/>
              </a:rPr>
              <a:t>12 juin 2023</a:t>
            </a:r>
          </a:p>
        </p:txBody>
      </p:sp>
    </p:spTree>
    <p:extLst>
      <p:ext uri="{BB962C8B-B14F-4D97-AF65-F5344CB8AC3E}">
        <p14:creationId xmlns:p14="http://schemas.microsoft.com/office/powerpoint/2010/main" val="2424739593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473846" y="534701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Projet Amérique Latine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13E4FB8-FBBA-01D9-5819-B6F8A5A385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8699" y="1853673"/>
            <a:ext cx="5664000" cy="4248000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289B2215-C958-44ED-1220-41B3CB900181}"/>
              </a:ext>
            </a:extLst>
          </p:cNvPr>
          <p:cNvSpPr/>
          <p:nvPr/>
        </p:nvSpPr>
        <p:spPr>
          <a:xfrm>
            <a:off x="5358565" y="5649795"/>
            <a:ext cx="3804134" cy="431844"/>
          </a:xfrm>
          <a:prstGeom prst="round2Diag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Mission en Equateur et Colombie, du 18 au 24 avril 2023 </a:t>
            </a:r>
          </a:p>
        </p:txBody>
      </p:sp>
    </p:spTree>
    <p:extLst>
      <p:ext uri="{BB962C8B-B14F-4D97-AF65-F5344CB8AC3E}">
        <p14:creationId xmlns:p14="http://schemas.microsoft.com/office/powerpoint/2010/main" val="1529428543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414787" y="277799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Territoires Palestiniens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EADC3B2-8CD0-5B9A-A58C-3175116FF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7443" y="2205668"/>
            <a:ext cx="2702716" cy="38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2BD657D-4E76-85C6-C490-D6434B0CE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8866" y="2248093"/>
            <a:ext cx="4269152" cy="2846101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67E03BB1-594A-1AE2-4218-76A90AE17461}"/>
              </a:ext>
            </a:extLst>
          </p:cNvPr>
          <p:cNvSpPr/>
          <p:nvPr/>
        </p:nvSpPr>
        <p:spPr>
          <a:xfrm>
            <a:off x="2767443" y="1299284"/>
            <a:ext cx="2743200" cy="891790"/>
          </a:xfrm>
          <a:prstGeom prst="round2Diag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Rapport sur les politiques palestiniennes en faveur du patrimoine</a:t>
            </a:r>
          </a:p>
        </p:txBody>
      </p:sp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CA13AAB0-B4E4-D753-0FBE-B6ED3A37FC62}"/>
              </a:ext>
            </a:extLst>
          </p:cNvPr>
          <p:cNvSpPr/>
          <p:nvPr/>
        </p:nvSpPr>
        <p:spPr>
          <a:xfrm>
            <a:off x="6468867" y="5205329"/>
            <a:ext cx="4269151" cy="818447"/>
          </a:xfrm>
          <a:prstGeom prst="round2Diag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Atelier «  Patrimoine, culture et tourisme », 5è Assises de la coopération franco-palestinienne, du 7 au 9 mai 2024</a:t>
            </a:r>
          </a:p>
        </p:txBody>
      </p:sp>
    </p:spTree>
    <p:extLst>
      <p:ext uri="{BB962C8B-B14F-4D97-AF65-F5344CB8AC3E}">
        <p14:creationId xmlns:p14="http://schemas.microsoft.com/office/powerpoint/2010/main" val="3113527681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268723" y="317837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Roumanie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42F5FFD-F30E-68F3-7090-0D5AF3B969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5259" y="1509023"/>
            <a:ext cx="7660887" cy="3960000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5C5F33B4-880E-90D7-A66C-9DFDA3672BDB}"/>
              </a:ext>
            </a:extLst>
          </p:cNvPr>
          <p:cNvSpPr/>
          <p:nvPr/>
        </p:nvSpPr>
        <p:spPr>
          <a:xfrm>
            <a:off x="2291866" y="1509023"/>
            <a:ext cx="3804134" cy="831430"/>
          </a:xfrm>
          <a:prstGeom prst="round2Diag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Mission en Roumanie « Ateliers interprétation et valorisation du patrimoine », les 27 et 28 juin 2023</a:t>
            </a:r>
          </a:p>
        </p:txBody>
      </p:sp>
    </p:spTree>
    <p:extLst>
      <p:ext uri="{BB962C8B-B14F-4D97-AF65-F5344CB8AC3E}">
        <p14:creationId xmlns:p14="http://schemas.microsoft.com/office/powerpoint/2010/main" val="433160241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268723" y="317837"/>
            <a:ext cx="11362426" cy="114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Création de « Sites &amp; Cités International »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9AC9EC-1230-67CA-E30A-16A0A77743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786" y="1615069"/>
            <a:ext cx="7048427" cy="3914721"/>
          </a:xfrm>
          <a:prstGeom prst="rect">
            <a:avLst/>
          </a:prstGeom>
        </p:spPr>
      </p:pic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49018A4D-006A-FA18-1CAD-4BF3E3CF0543}"/>
              </a:ext>
            </a:extLst>
          </p:cNvPr>
          <p:cNvSpPr/>
          <p:nvPr/>
        </p:nvSpPr>
        <p:spPr>
          <a:xfrm>
            <a:off x="2571786" y="5574686"/>
            <a:ext cx="3804134" cy="431844"/>
          </a:xfrm>
          <a:prstGeom prst="round2Diag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Adelle Sans" panose="02000503000000020004" pitchFamily="50" charset="0"/>
              </a:rPr>
              <a:t>Plateforme en ligne «  sites &amp; Cités International »</a:t>
            </a:r>
          </a:p>
        </p:txBody>
      </p:sp>
    </p:spTree>
    <p:extLst>
      <p:ext uri="{BB962C8B-B14F-4D97-AF65-F5344CB8AC3E}">
        <p14:creationId xmlns:p14="http://schemas.microsoft.com/office/powerpoint/2010/main" val="265236002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EB4EF690-FCB8-BD75-A530-E394676A8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67"/>
          <a:stretch/>
        </p:blipFill>
        <p:spPr>
          <a:xfrm>
            <a:off x="5853275" y="1978761"/>
            <a:ext cx="6338726" cy="29698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8" name="Image 7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CBB26E20-3B56-807A-D50F-49A2BB1D79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31"/>
          <a:stretch/>
        </p:blipFill>
        <p:spPr>
          <a:xfrm>
            <a:off x="220390" y="410737"/>
            <a:ext cx="5955391" cy="3549066"/>
          </a:xfrm>
          <a:prstGeom prst="rect">
            <a:avLst/>
          </a:prstGeom>
        </p:spPr>
      </p:pic>
      <p:pic>
        <p:nvPicPr>
          <p:cNvPr id="13" name="Image 12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38A32001-7A99-6F0E-57E4-65A0617B6B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2" b="30082"/>
          <a:stretch/>
        </p:blipFill>
        <p:spPr>
          <a:xfrm>
            <a:off x="542895" y="3966592"/>
            <a:ext cx="5310379" cy="196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8434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BBF5D-23EB-4AD5-BEC3-1D1C16AD8814}"/>
              </a:ext>
            </a:extLst>
          </p:cNvPr>
          <p:cNvSpPr/>
          <p:nvPr/>
        </p:nvSpPr>
        <p:spPr>
          <a:xfrm rot="5400000">
            <a:off x="2700991" y="1625554"/>
            <a:ext cx="276132" cy="6993886"/>
          </a:xfrm>
          <a:prstGeom prst="rect">
            <a:avLst/>
          </a:prstGeom>
          <a:solidFill>
            <a:srgbClr val="D9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06150FA-3287-4892-BA1D-5F6FFBEF9E4E}"/>
              </a:ext>
            </a:extLst>
          </p:cNvPr>
          <p:cNvCxnSpPr>
            <a:cxnSpLocks/>
          </p:cNvCxnSpPr>
          <p:nvPr/>
        </p:nvCxnSpPr>
        <p:spPr>
          <a:xfrm>
            <a:off x="6362209" y="-482086"/>
            <a:ext cx="0" cy="5743803"/>
          </a:xfrm>
          <a:prstGeom prst="line">
            <a:avLst/>
          </a:prstGeom>
          <a:ln w="44450" cap="rnd">
            <a:solidFill>
              <a:srgbClr val="D9912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5D359-478B-4F89-AA6E-66DE4F606620}"/>
              </a:ext>
            </a:extLst>
          </p:cNvPr>
          <p:cNvSpPr/>
          <p:nvPr/>
        </p:nvSpPr>
        <p:spPr>
          <a:xfrm rot="5400000">
            <a:off x="6820168" y="1408052"/>
            <a:ext cx="1445875" cy="1963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404EC91-F7CF-465C-8996-3227ABFD06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704" y="2259951"/>
            <a:ext cx="1460661" cy="12851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AAFE64-FF60-178A-034E-5828E3821AF3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D98D95-6649-C4E9-70CD-7B0051216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4" name="ZoneTexte 28">
            <a:extLst>
              <a:ext uri="{FF2B5EF4-FFF2-40B4-BE49-F238E27FC236}">
                <a16:creationId xmlns:a16="http://schemas.microsoft.com/office/drawing/2014/main" id="{4C9CD6C4-F38F-1501-F439-798D4DFE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259C0E-4E06-100E-9016-1FB7BF087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8CBDF1-F3F2-2411-6632-6A27625D7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B10A24-188F-34A4-F325-8CFCB59B4E27}"/>
              </a:ext>
            </a:extLst>
          </p:cNvPr>
          <p:cNvSpPr txBox="1"/>
          <p:nvPr/>
        </p:nvSpPr>
        <p:spPr>
          <a:xfrm>
            <a:off x="-56436" y="2790088"/>
            <a:ext cx="6589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330099"/>
                </a:solidFill>
                <a:latin typeface="Adelle Sans" panose="02000503000000020004" pitchFamily="50" charset="0"/>
              </a:rPr>
              <a:t>PARTICIPATION AUX DÉBATS ET GRANDS PROGRAMMES</a:t>
            </a:r>
          </a:p>
        </p:txBody>
      </p:sp>
    </p:spTree>
    <p:extLst>
      <p:ext uri="{BB962C8B-B14F-4D97-AF65-F5344CB8AC3E}">
        <p14:creationId xmlns:p14="http://schemas.microsoft.com/office/powerpoint/2010/main" val="264968427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375918" y="107250"/>
            <a:ext cx="7024342" cy="190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600" dirty="0">
              <a:solidFill>
                <a:srgbClr val="432B90"/>
              </a:solidFill>
              <a:latin typeface="Adelle Sans" panose="02000503000000020004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311406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74483C2-74B8-0836-20B4-EC3186B264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709" y="1693425"/>
            <a:ext cx="4787243" cy="321640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B99D126F-0104-0506-A88E-D953219746E9}"/>
              </a:ext>
            </a:extLst>
          </p:cNvPr>
          <p:cNvSpPr txBox="1">
            <a:spLocks/>
          </p:cNvSpPr>
          <p:nvPr/>
        </p:nvSpPr>
        <p:spPr>
          <a:xfrm>
            <a:off x="528318" y="259650"/>
            <a:ext cx="7024342" cy="190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600" dirty="0">
              <a:solidFill>
                <a:srgbClr val="432B90"/>
              </a:solidFill>
              <a:latin typeface="Adelle Sans" panose="02000503000000020004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A5A13B85-9BA1-26EA-E078-471FA2DB7AD1}"/>
              </a:ext>
            </a:extLst>
          </p:cNvPr>
          <p:cNvSpPr txBox="1">
            <a:spLocks/>
          </p:cNvSpPr>
          <p:nvPr/>
        </p:nvSpPr>
        <p:spPr>
          <a:xfrm>
            <a:off x="-428124" y="152400"/>
            <a:ext cx="13047908" cy="190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Auditions auprès des assemblées parlementaires </a:t>
            </a:r>
          </a:p>
          <a:p>
            <a:pPr algn="ctr"/>
            <a:r>
              <a:rPr lang="fr-FR" sz="32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et instances nationales </a:t>
            </a:r>
          </a:p>
        </p:txBody>
      </p:sp>
      <p:sp>
        <p:nvSpPr>
          <p:cNvPr id="11" name="Rectangle : avec coins arrondis en diagonale 10">
            <a:extLst>
              <a:ext uri="{FF2B5EF4-FFF2-40B4-BE49-F238E27FC236}">
                <a16:creationId xmlns:a16="http://schemas.microsoft.com/office/drawing/2014/main" id="{2406CACE-944E-48C6-8FB6-A6A2EF8182D6}"/>
              </a:ext>
            </a:extLst>
          </p:cNvPr>
          <p:cNvSpPr/>
          <p:nvPr/>
        </p:nvSpPr>
        <p:spPr>
          <a:xfrm>
            <a:off x="6249782" y="4985107"/>
            <a:ext cx="4820170" cy="651624"/>
          </a:xfrm>
          <a:prstGeom prst="round2DiagRect">
            <a:avLst/>
          </a:prstGeom>
          <a:solidFill>
            <a:srgbClr val="6CB2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latin typeface="Adelle Sans" panose="02000503000000020004" pitchFamily="50" charset="0"/>
              </a:rPr>
              <a:t>Audition à l’Assemblée nationale sur la promotion de l’offre touristique française dans le domaine patrimonial</a:t>
            </a:r>
          </a:p>
        </p:txBody>
      </p:sp>
      <p:pic>
        <p:nvPicPr>
          <p:cNvPr id="13" name="Image 12" descr="Une image contenant habits, personne, homme, meubles&#10;&#10;Description générée automatiquement">
            <a:extLst>
              <a:ext uri="{FF2B5EF4-FFF2-40B4-BE49-F238E27FC236}">
                <a16:creationId xmlns:a16="http://schemas.microsoft.com/office/drawing/2014/main" id="{95B8F597-EED3-56F4-BEAC-0EE2636A9B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4" b="36193"/>
          <a:stretch/>
        </p:blipFill>
        <p:spPr>
          <a:xfrm>
            <a:off x="1476701" y="1693425"/>
            <a:ext cx="3857625" cy="3270815"/>
          </a:xfrm>
          <a:prstGeom prst="rect">
            <a:avLst/>
          </a:prstGeom>
        </p:spPr>
      </p:pic>
      <p:sp>
        <p:nvSpPr>
          <p:cNvPr id="19" name="Rectangle : avec coins arrondis en diagonale 18">
            <a:extLst>
              <a:ext uri="{FF2B5EF4-FFF2-40B4-BE49-F238E27FC236}">
                <a16:creationId xmlns:a16="http://schemas.microsoft.com/office/drawing/2014/main" id="{F7604BCB-3E20-F125-037B-CFBB504ACE82}"/>
              </a:ext>
            </a:extLst>
          </p:cNvPr>
          <p:cNvSpPr/>
          <p:nvPr/>
        </p:nvSpPr>
        <p:spPr>
          <a:xfrm>
            <a:off x="1476701" y="4998715"/>
            <a:ext cx="3857625" cy="651624"/>
          </a:xfrm>
          <a:prstGeom prst="round2DiagRect">
            <a:avLst/>
          </a:prstGeom>
          <a:solidFill>
            <a:srgbClr val="6CB2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latin typeface="Adelle Sans" panose="02000503000000020004" pitchFamily="50" charset="0"/>
              </a:rPr>
              <a:t>Groupe Patrimoine réuni par Rémy Rebeyrotte</a:t>
            </a:r>
          </a:p>
        </p:txBody>
      </p:sp>
    </p:spTree>
    <p:extLst>
      <p:ext uri="{BB962C8B-B14F-4D97-AF65-F5344CB8AC3E}">
        <p14:creationId xmlns:p14="http://schemas.microsoft.com/office/powerpoint/2010/main" val="128710409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031EE53-5400-45F1-9AAD-0A729388A3D0}"/>
              </a:ext>
            </a:extLst>
          </p:cNvPr>
          <p:cNvSpPr txBox="1">
            <a:spLocks/>
          </p:cNvSpPr>
          <p:nvPr/>
        </p:nvSpPr>
        <p:spPr>
          <a:xfrm>
            <a:off x="2977254" y="-225976"/>
            <a:ext cx="13047908" cy="190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Rencontres avec les Ministères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51426"/>
            <a:ext cx="12192000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4BAFB57-0A19-FBB0-37C6-46DFB186B9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80"/>
          <a:stretch/>
        </p:blipFill>
        <p:spPr>
          <a:xfrm rot="5400000">
            <a:off x="1340296" y="1506685"/>
            <a:ext cx="4093137" cy="345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7C8FFF6-7546-3075-6466-DCDB72F4B7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9663" y="2038713"/>
            <a:ext cx="5760000" cy="324000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832894DB-D341-1555-0BEF-28249226DBA0}"/>
              </a:ext>
            </a:extLst>
          </p:cNvPr>
          <p:cNvSpPr txBox="1">
            <a:spLocks/>
          </p:cNvSpPr>
          <p:nvPr/>
        </p:nvSpPr>
        <p:spPr>
          <a:xfrm>
            <a:off x="375918" y="107250"/>
            <a:ext cx="7024342" cy="190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600" dirty="0">
              <a:solidFill>
                <a:srgbClr val="432B90"/>
              </a:solidFill>
              <a:latin typeface="Adelle Sans" panose="02000503000000020004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934A2156-60AB-D00C-EEF2-529C24F8BD1A}"/>
              </a:ext>
            </a:extLst>
          </p:cNvPr>
          <p:cNvSpPr txBox="1">
            <a:spLocks/>
          </p:cNvSpPr>
          <p:nvPr/>
        </p:nvSpPr>
        <p:spPr>
          <a:xfrm>
            <a:off x="2822456" y="1390308"/>
            <a:ext cx="13047908" cy="190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3200" dirty="0">
              <a:solidFill>
                <a:srgbClr val="432B90"/>
              </a:solidFill>
              <a:highlight>
                <a:srgbClr val="FFFF00"/>
              </a:highlight>
              <a:latin typeface="Adelle Sans" panose="02000503000000020004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EB97455E-65DF-26AD-4C12-7391E63FAF7E}"/>
              </a:ext>
            </a:extLst>
          </p:cNvPr>
          <p:cNvSpPr/>
          <p:nvPr/>
        </p:nvSpPr>
        <p:spPr>
          <a:xfrm>
            <a:off x="1658864" y="5313488"/>
            <a:ext cx="3456001" cy="651624"/>
          </a:xfrm>
          <a:prstGeom prst="round2DiagRect">
            <a:avLst/>
          </a:prstGeom>
          <a:solidFill>
            <a:srgbClr val="6CB2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latin typeface="Adelle Sans" panose="02000503000000020004" pitchFamily="50" charset="0"/>
              </a:rPr>
              <a:t>Rencontre entre Martin Malvy et Dominique Faure, </a:t>
            </a:r>
            <a:r>
              <a:rPr lang="fr-FR" sz="1400" i="1" dirty="0">
                <a:latin typeface="Adelle Sans" panose="02000503000000020004" pitchFamily="50" charset="0"/>
              </a:rPr>
              <a:t>le 20 juin 2023</a:t>
            </a:r>
          </a:p>
        </p:txBody>
      </p:sp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24CA9443-03CE-991C-9E42-F041C9193CAF}"/>
              </a:ext>
            </a:extLst>
          </p:cNvPr>
          <p:cNvSpPr/>
          <p:nvPr/>
        </p:nvSpPr>
        <p:spPr>
          <a:xfrm>
            <a:off x="5269663" y="5320002"/>
            <a:ext cx="5760000" cy="651624"/>
          </a:xfrm>
          <a:prstGeom prst="round2DiagRect">
            <a:avLst/>
          </a:prstGeom>
          <a:solidFill>
            <a:srgbClr val="6CB2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latin typeface="Adelle Sans" panose="02000503000000020004" pitchFamily="50" charset="0"/>
              </a:rPr>
              <a:t>Rencontre entre (de gauche à droite) </a:t>
            </a:r>
            <a:r>
              <a:rPr lang="fr-FR" sz="1400" dirty="0" err="1">
                <a:latin typeface="Adelle Sans" panose="02000503000000020004" pitchFamily="50" charset="0"/>
              </a:rPr>
              <a:t>Mairam</a:t>
            </a:r>
            <a:r>
              <a:rPr lang="fr-FR" sz="1400" dirty="0">
                <a:latin typeface="Adelle Sans" panose="02000503000000020004" pitchFamily="50" charset="0"/>
              </a:rPr>
              <a:t> Sy, Christophe Bouillon, Martin Malvy, Marylise Ortiz.</a:t>
            </a:r>
          </a:p>
        </p:txBody>
      </p:sp>
    </p:spTree>
    <p:extLst>
      <p:ext uri="{BB962C8B-B14F-4D97-AF65-F5344CB8AC3E}">
        <p14:creationId xmlns:p14="http://schemas.microsoft.com/office/powerpoint/2010/main" val="112005361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73519201-A436-F967-6F4E-085DBB5E0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76" y="4961504"/>
            <a:ext cx="2003059" cy="10174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D881A2-7F6A-42AB-BDF7-4AD008271A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02603"/>
            <a:ext cx="506912" cy="4459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E573926-2888-402C-8257-E313269F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09593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D54BEE-3AEB-41AD-AA0C-758146DD55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088236"/>
            <a:ext cx="860406" cy="626148"/>
          </a:xfrm>
          <a:prstGeom prst="rect">
            <a:avLst/>
          </a:prstGeom>
        </p:spPr>
      </p:pic>
      <p:sp>
        <p:nvSpPr>
          <p:cNvPr id="25" name="ZoneTexte 28">
            <a:extLst>
              <a:ext uri="{FF2B5EF4-FFF2-40B4-BE49-F238E27FC236}">
                <a16:creationId xmlns:a16="http://schemas.microsoft.com/office/drawing/2014/main" id="{B6B9D525-3704-4108-8483-CD1EEAF52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01976"/>
            <a:ext cx="67829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Atelier / Plénière – </a:t>
            </a:r>
            <a:r>
              <a:rPr lang="fr-FR" altLang="fr-FR" sz="1200" i="1" dirty="0">
                <a:solidFill>
                  <a:schemeClr val="bg1"/>
                </a:solidFill>
                <a:latin typeface="Adelle Sans" panose="02000503000000020004" pitchFamily="50" charset="0"/>
              </a:rPr>
              <a:t>Titre de l’atelier / Plénière 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CONGRÈS NATIONAL 2022  – QUARTIERS ANCIENS, ENJEUX CLIMATIQUE &amp; ENVIRONNEMENT 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5BEBE8-1361-1CA7-8668-E4D3B5B9C380}"/>
              </a:ext>
            </a:extLst>
          </p:cNvPr>
          <p:cNvSpPr/>
          <p:nvPr/>
        </p:nvSpPr>
        <p:spPr>
          <a:xfrm>
            <a:off x="0" y="6020220"/>
            <a:ext cx="12192000" cy="891790"/>
          </a:xfrm>
          <a:prstGeom prst="rect">
            <a:avLst/>
          </a:prstGeom>
          <a:solidFill>
            <a:srgbClr val="432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32B9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D85BE-2371-6A36-A590-517D7F96A8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0" y="6274323"/>
            <a:ext cx="506912" cy="445996"/>
          </a:xfrm>
          <a:prstGeom prst="rect">
            <a:avLst/>
          </a:prstGeom>
        </p:spPr>
      </p:pic>
      <p:sp>
        <p:nvSpPr>
          <p:cNvPr id="5" name="ZoneTexte 28">
            <a:extLst>
              <a:ext uri="{FF2B5EF4-FFF2-40B4-BE49-F238E27FC236}">
                <a16:creationId xmlns:a16="http://schemas.microsoft.com/office/drawing/2014/main" id="{838B49DF-2E58-CD9E-69D0-7F1C598C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2" y="6273696"/>
            <a:ext cx="689269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Assemblée Générale 2024</a:t>
            </a:r>
            <a:endParaRPr lang="fr-FR" altLang="fr-FR" sz="1200" b="1" i="1" dirty="0">
              <a:solidFill>
                <a:schemeClr val="bg1"/>
              </a:solidFill>
              <a:latin typeface="Adelle Sans" panose="02000503000000020004" pitchFamily="50" charset="0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Adelle Sans" panose="02000503000000020004" pitchFamily="50" charset="0"/>
              </a:rPr>
              <a:t>REVIVEZ L’ANNEE 2023 EN IMAGES</a:t>
            </a:r>
            <a:endParaRPr lang="fr-FR" altLang="fr-FR" sz="1400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EC41FC-CCBC-9EDA-786E-01790F5A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336" y="6167650"/>
            <a:ext cx="3592149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Organisé par </a:t>
            </a:r>
            <a:r>
              <a:rPr lang="fr-FR" altLang="fr-FR" sz="1100" b="1" dirty="0">
                <a:solidFill>
                  <a:schemeClr val="bg1"/>
                </a:solidFill>
                <a:latin typeface="Adelle Sans" panose="02000503000000020004" pitchFamily="50" charset="0"/>
              </a:rPr>
              <a:t>Sites &amp; Cités Remarquables de France </a:t>
            </a:r>
            <a:r>
              <a:rPr lang="fr-FR" altLang="fr-FR" sz="1100" dirty="0">
                <a:solidFill>
                  <a:schemeClr val="bg1"/>
                </a:solidFill>
                <a:latin typeface="Adelle Sans" panose="02000503000000020004" pitchFamily="50" charset="0"/>
              </a:rPr>
              <a:t>L’Association des Villes &amp; Pays d’Art &amp; d’Histoire et des Sites Patrimoniaux</a:t>
            </a:r>
            <a:endParaRPr lang="fr-FR" altLang="fr-FR" sz="1200" i="1" dirty="0">
              <a:solidFill>
                <a:schemeClr val="bg1"/>
              </a:solidFill>
              <a:latin typeface="Adelle Sans" panose="02000503000000020004" pitchFamily="50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C47AF63-634A-5648-FDB3-182E939315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46" y="6159956"/>
            <a:ext cx="860406" cy="6261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AC530EA-6B13-2529-7C0A-E9A0A458A141}"/>
              </a:ext>
            </a:extLst>
          </p:cNvPr>
          <p:cNvSpPr txBox="1">
            <a:spLocks/>
          </p:cNvSpPr>
          <p:nvPr/>
        </p:nvSpPr>
        <p:spPr>
          <a:xfrm>
            <a:off x="-580524" y="170203"/>
            <a:ext cx="13047908" cy="190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>
                <a:solidFill>
                  <a:srgbClr val="432B90"/>
                </a:solidFill>
                <a:latin typeface="Adelle Sans" panose="02000503000000020004" pitchFamily="50" charset="0"/>
                <a:ea typeface="+mn-ea"/>
                <a:cs typeface="Arial" panose="020B0604020202020204" pitchFamily="34" charset="0"/>
              </a:rPr>
              <a:t>De nouveaux partenaires</a:t>
            </a:r>
          </a:p>
        </p:txBody>
      </p:sp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2383908C-41FE-D9B0-252F-B1421A1AA9EF}"/>
              </a:ext>
            </a:extLst>
          </p:cNvPr>
          <p:cNvSpPr/>
          <p:nvPr/>
        </p:nvSpPr>
        <p:spPr>
          <a:xfrm>
            <a:off x="330425" y="4353869"/>
            <a:ext cx="4402259" cy="651624"/>
          </a:xfrm>
          <a:prstGeom prst="round2DiagRect">
            <a:avLst/>
          </a:prstGeom>
          <a:solidFill>
            <a:srgbClr val="6CB2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latin typeface="Adelle Sans" panose="02000503000000020004" pitchFamily="50" charset="0"/>
              </a:rPr>
              <a:t>Signature de la convention avec la CAPEB</a:t>
            </a:r>
          </a:p>
        </p:txBody>
      </p:sp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04ABBB13-B23C-0816-2ED3-CBCC347DF77C}"/>
              </a:ext>
            </a:extLst>
          </p:cNvPr>
          <p:cNvSpPr/>
          <p:nvPr/>
        </p:nvSpPr>
        <p:spPr>
          <a:xfrm>
            <a:off x="5156101" y="4334303"/>
            <a:ext cx="2899977" cy="651624"/>
          </a:xfrm>
          <a:prstGeom prst="round2DiagRect">
            <a:avLst/>
          </a:prstGeom>
          <a:solidFill>
            <a:srgbClr val="6CB2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latin typeface="Adelle Sans" panose="02000503000000020004" pitchFamily="50" charset="0"/>
              </a:rPr>
              <a:t>Signature de la convention avec la Fondation du Patrimoine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10D8C09-E1E0-3986-E42D-7C59B0BCAF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105" y="1427631"/>
            <a:ext cx="3574470" cy="2829452"/>
          </a:xfrm>
          <a:prstGeom prst="rect">
            <a:avLst/>
          </a:prstGeom>
        </p:spPr>
      </p:pic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189BC8B8-BABB-3E43-83E2-0D2ED71CFF96}"/>
              </a:ext>
            </a:extLst>
          </p:cNvPr>
          <p:cNvSpPr/>
          <p:nvPr/>
        </p:nvSpPr>
        <p:spPr>
          <a:xfrm>
            <a:off x="8300969" y="4325099"/>
            <a:ext cx="3574470" cy="651624"/>
          </a:xfrm>
          <a:prstGeom prst="round2DiagRect">
            <a:avLst/>
          </a:prstGeom>
          <a:solidFill>
            <a:srgbClr val="6CB2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latin typeface="Adelle Sans" panose="02000503000000020004" pitchFamily="50" charset="0"/>
              </a:rPr>
              <a:t>Membres de Sites &amp; Cités lors de la visite de l’hôtel la Marine, le 30 mars 2023</a:t>
            </a:r>
          </a:p>
        </p:txBody>
      </p:sp>
      <p:pic>
        <p:nvPicPr>
          <p:cNvPr id="22" name="Image 21" descr="Une image contenant Graphique, Police, symbole, logo&#10;&#10;Description générée automatiquement">
            <a:extLst>
              <a:ext uri="{FF2B5EF4-FFF2-40B4-BE49-F238E27FC236}">
                <a16:creationId xmlns:a16="http://schemas.microsoft.com/office/drawing/2014/main" id="{E5BDE0FD-FCDF-7593-F9D3-4A9DD59BE0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30" y="4965851"/>
            <a:ext cx="1141615" cy="1063573"/>
          </a:xfrm>
          <a:prstGeom prst="rect">
            <a:avLst/>
          </a:prstGeom>
        </p:spPr>
      </p:pic>
      <p:pic>
        <p:nvPicPr>
          <p:cNvPr id="19" name="Image 18" descr="Une image contenant Police, texte, Graphique, conception&#10;&#10;Description générée automatiquement">
            <a:extLst>
              <a:ext uri="{FF2B5EF4-FFF2-40B4-BE49-F238E27FC236}">
                <a16:creationId xmlns:a16="http://schemas.microsoft.com/office/drawing/2014/main" id="{A1663E9F-25CC-C8CF-ECC9-C66777464D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024" y="5150567"/>
            <a:ext cx="1243300" cy="727888"/>
          </a:xfrm>
          <a:prstGeom prst="rect">
            <a:avLst/>
          </a:prstGeom>
        </p:spPr>
      </p:pic>
      <p:pic>
        <p:nvPicPr>
          <p:cNvPr id="14" name="Image 13" descr="Une image contenant habits, personne, Visage humain, intérieur&#10;&#10;Description générée automatiquement">
            <a:extLst>
              <a:ext uri="{FF2B5EF4-FFF2-40B4-BE49-F238E27FC236}">
                <a16:creationId xmlns:a16="http://schemas.microsoft.com/office/drawing/2014/main" id="{254F9CB8-34ED-805A-634F-83C6E2C9F5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41" y="1627462"/>
            <a:ext cx="4319626" cy="2429790"/>
          </a:xfrm>
          <a:prstGeom prst="rect">
            <a:avLst/>
          </a:prstGeom>
        </p:spPr>
      </p:pic>
      <p:pic>
        <p:nvPicPr>
          <p:cNvPr id="21" name="Image 20" descr="Une image contenant habits, personne, homme, costume&#10;&#10;Description générée automatiquement">
            <a:extLst>
              <a:ext uri="{FF2B5EF4-FFF2-40B4-BE49-F238E27FC236}">
                <a16:creationId xmlns:a16="http://schemas.microsoft.com/office/drawing/2014/main" id="{606FA64C-4943-1CD4-596A-7874CE6059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165" y="1406817"/>
            <a:ext cx="2108143" cy="280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8244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8721</TotalTime>
  <Words>5184</Words>
  <Application>Microsoft Office PowerPoint</Application>
  <PresentationFormat>Grand écran</PresentationFormat>
  <Paragraphs>543</Paragraphs>
  <Slides>58</Slides>
  <Notes>56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5" baseType="lpstr">
      <vt:lpstr>Adelle Sans</vt:lpstr>
      <vt:lpstr>Arial</vt:lpstr>
      <vt:lpstr>Calibri</vt:lpstr>
      <vt:lpstr>Calibri Light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Communication</dc:creator>
  <cp:lastModifiedBy>Sites et Cités</cp:lastModifiedBy>
  <cp:revision>116</cp:revision>
  <cp:lastPrinted>2024-06-10T09:44:54Z</cp:lastPrinted>
  <dcterms:created xsi:type="dcterms:W3CDTF">2016-10-21T15:49:03Z</dcterms:created>
  <dcterms:modified xsi:type="dcterms:W3CDTF">2024-06-10T13:26:11Z</dcterms:modified>
</cp:coreProperties>
</file>